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4" r:id="rId3"/>
    <p:sldId id="265" r:id="rId4"/>
    <p:sldId id="270" r:id="rId5"/>
    <p:sldId id="271" r:id="rId6"/>
    <p:sldId id="272" r:id="rId7"/>
    <p:sldId id="261" r:id="rId8"/>
    <p:sldId id="273" r:id="rId9"/>
    <p:sldId id="274" r:id="rId10"/>
    <p:sldId id="282" r:id="rId11"/>
    <p:sldId id="287" r:id="rId12"/>
    <p:sldId id="275" r:id="rId13"/>
    <p:sldId id="266" r:id="rId14"/>
    <p:sldId id="276" r:id="rId15"/>
    <p:sldId id="277" r:id="rId16"/>
    <p:sldId id="278" r:id="rId17"/>
    <p:sldId id="279" r:id="rId18"/>
    <p:sldId id="281" r:id="rId19"/>
    <p:sldId id="280" r:id="rId20"/>
    <p:sldId id="283" r:id="rId21"/>
    <p:sldId id="267" r:id="rId22"/>
    <p:sldId id="285" r:id="rId23"/>
    <p:sldId id="284" r:id="rId24"/>
    <p:sldId id="258" r:id="rId25"/>
    <p:sldId id="268" r:id="rId26"/>
    <p:sldId id="259" r:id="rId27"/>
    <p:sldId id="286" r:id="rId28"/>
    <p:sldId id="260" r:id="rId29"/>
    <p:sldId id="293" r:id="rId30"/>
    <p:sldId id="294" r:id="rId31"/>
    <p:sldId id="262" r:id="rId32"/>
    <p:sldId id="263" r:id="rId33"/>
    <p:sldId id="288" r:id="rId34"/>
    <p:sldId id="292" r:id="rId35"/>
    <p:sldId id="289" r:id="rId36"/>
    <p:sldId id="290" r:id="rId37"/>
    <p:sldId id="291"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2" d="100"/>
          <a:sy n="102" d="100"/>
        </p:scale>
        <p:origin x="-24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05800C56-B10B-49A7-BB44-4AFEACF8620C}" type="datetimeFigureOut">
              <a:rPr lang="en-US" smtClean="0"/>
              <a:pPr/>
              <a:t>9/13/2011</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C5DE3F6D-3832-4E7F-B834-FF25C65468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05800C56-B10B-49A7-BB44-4AFEACF8620C}" type="datetimeFigureOut">
              <a:rPr lang="en-US" smtClean="0"/>
              <a:pPr/>
              <a:t>9/13/2011</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5DE3F6D-3832-4E7F-B834-FF25C65468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05800C56-B10B-49A7-BB44-4AFEACF8620C}" type="datetimeFigureOut">
              <a:rPr lang="en-US" smtClean="0"/>
              <a:pPr/>
              <a:t>9/13/2011</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C5DE3F6D-3832-4E7F-B834-FF25C65468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05800C56-B10B-49A7-BB44-4AFEACF8620C}" type="datetimeFigureOut">
              <a:rPr lang="en-US" smtClean="0"/>
              <a:pPr/>
              <a:t>9/13/2011</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5DE3F6D-3832-4E7F-B834-FF25C654681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05800C56-B10B-49A7-BB44-4AFEACF8620C}" type="datetimeFigureOut">
              <a:rPr lang="en-US" smtClean="0"/>
              <a:pPr/>
              <a:t>9/13/2011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5DE3F6D-3832-4E7F-B834-FF25C6546813}"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05800C56-B10B-49A7-BB44-4AFEACF8620C}" type="datetimeFigureOut">
              <a:rPr lang="en-US" smtClean="0"/>
              <a:pPr/>
              <a:t>9/13/2011</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C5DE3F6D-3832-4E7F-B834-FF25C65468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2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74.jpeg"/></Relationships>
</file>

<file path=ppt/slides/_rels/slide2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image" Target="../media/image81.jpeg"/></Relationships>
</file>

<file path=ppt/slides/_rels/slide3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3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 Id="rId5" Type="http://schemas.openxmlformats.org/officeDocument/2006/relationships/image" Target="../media/image90.jpeg"/><Relationship Id="rId4" Type="http://schemas.openxmlformats.org/officeDocument/2006/relationships/image" Target="../media/image89.gif"/></Relationships>
</file>

<file path=ppt/slides/_rels/slide3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3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57800" y="1524000"/>
            <a:ext cx="3604128" cy="341632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1">
                      <a:satMod val="175000"/>
                      <a:alpha val="40000"/>
                    </a:schemeClr>
                  </a:glow>
                  <a:reflection blurRad="12700" stA="28000" endPos="45000" dist="1000" dir="5400000" sy="-100000" algn="bl" rotWithShape="0"/>
                </a:effectLst>
              </a:rPr>
              <a:t>North </a:t>
            </a:r>
          </a:p>
          <a:p>
            <a:pPr algn="ct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1">
                      <a:satMod val="175000"/>
                      <a:alpha val="40000"/>
                    </a:schemeClr>
                  </a:glow>
                  <a:reflection blurRad="12700" stA="28000" endPos="45000" dist="1000" dir="5400000" sy="-100000" algn="bl" rotWithShape="0"/>
                </a:effectLst>
              </a:rPr>
              <a:t>carolina</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1">
                      <a:satMod val="175000"/>
                      <a:alpha val="40000"/>
                    </a:schemeClr>
                  </a:glow>
                  <a:reflection blurRad="12700" stA="28000" endPos="45000" dist="1000" dir="5400000" sy="-100000" algn="bl" rotWithShape="0"/>
                </a:effectLst>
              </a:rPr>
              <a:t> </a:t>
            </a:r>
          </a:p>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1">
                      <a:satMod val="175000"/>
                      <a:alpha val="40000"/>
                    </a:schemeClr>
                  </a:glow>
                  <a:reflection blurRad="12700" stA="28000" endPos="45000" dist="1000" dir="5400000" sy="-100000" algn="bl" rotWithShape="0"/>
                </a:effectLst>
              </a:rPr>
              <a:t>Pottery </a:t>
            </a:r>
          </a:p>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1">
                      <a:satMod val="175000"/>
                      <a:alpha val="40000"/>
                    </a:schemeClr>
                  </a:glow>
                  <a:reflection blurRad="12700" stA="28000" endPos="45000" dist="1000" dir="5400000" sy="-100000" algn="bl" rotWithShape="0"/>
                </a:effectLst>
              </a:rPr>
              <a:t>101</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1">
                    <a:satMod val="175000"/>
                    <a:alpha val="40000"/>
                  </a:schemeClr>
                </a:glow>
                <a:reflection blurRad="12700" stA="28000" endPos="45000" dist="1000" dir="5400000" sy="-100000" algn="bl" rotWithShape="0"/>
              </a:effectLst>
            </a:endParaRPr>
          </a:p>
        </p:txBody>
      </p:sp>
      <p:pic>
        <p:nvPicPr>
          <p:cNvPr id="35844" name="Picture 4" descr="http://bestrealestatelakenorman.com/wp-content/uploads/2009/04/pict0004.jpg"/>
          <p:cNvPicPr>
            <a:picLocks noChangeAspect="1" noChangeArrowheads="1"/>
          </p:cNvPicPr>
          <p:nvPr/>
        </p:nvPicPr>
        <p:blipFill>
          <a:blip r:embed="rId2" cstate="print"/>
          <a:srcRect/>
          <a:stretch>
            <a:fillRect/>
          </a:stretch>
        </p:blipFill>
        <p:spPr bwMode="auto">
          <a:xfrm>
            <a:off x="609600" y="609600"/>
            <a:ext cx="4191000" cy="5588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smtClean="0"/>
              <a:t>Slip Cast Molds</a:t>
            </a:r>
            <a:endParaRPr lang="en-US" sz="5400" dirty="0"/>
          </a:p>
        </p:txBody>
      </p:sp>
      <p:pic>
        <p:nvPicPr>
          <p:cNvPr id="38914" name="Picture 2" descr="http://newgeneva.com/yahoo_site_admin/assets/images/shortened.22894558_std.png"/>
          <p:cNvPicPr>
            <a:picLocks noChangeAspect="1" noChangeArrowheads="1"/>
          </p:cNvPicPr>
          <p:nvPr/>
        </p:nvPicPr>
        <p:blipFill>
          <a:blip r:embed="rId2"/>
          <a:srcRect/>
          <a:stretch>
            <a:fillRect/>
          </a:stretch>
        </p:blipFill>
        <p:spPr bwMode="auto">
          <a:xfrm>
            <a:off x="228600" y="1219200"/>
            <a:ext cx="1824158" cy="2743200"/>
          </a:xfrm>
          <a:prstGeom prst="rect">
            <a:avLst/>
          </a:prstGeom>
          <a:noFill/>
        </p:spPr>
      </p:pic>
      <p:pic>
        <p:nvPicPr>
          <p:cNvPr id="38916" name="Picture 4" descr="http://newgeneva.com/yahoo_site_admin/assets/images/shortened.22894819_std.png"/>
          <p:cNvPicPr>
            <a:picLocks noChangeAspect="1" noChangeArrowheads="1"/>
          </p:cNvPicPr>
          <p:nvPr/>
        </p:nvPicPr>
        <p:blipFill>
          <a:blip r:embed="rId3"/>
          <a:srcRect/>
          <a:stretch>
            <a:fillRect/>
          </a:stretch>
        </p:blipFill>
        <p:spPr bwMode="auto">
          <a:xfrm>
            <a:off x="2133600" y="1219200"/>
            <a:ext cx="2057400" cy="2743200"/>
          </a:xfrm>
          <a:prstGeom prst="rect">
            <a:avLst/>
          </a:prstGeom>
          <a:noFill/>
        </p:spPr>
      </p:pic>
      <p:pic>
        <p:nvPicPr>
          <p:cNvPr id="38918" name="Picture 6" descr="http://newgeneva.com/yahoo_site_admin/assets/images/shortened.22895624_std.png"/>
          <p:cNvPicPr>
            <a:picLocks noChangeAspect="1" noChangeArrowheads="1"/>
          </p:cNvPicPr>
          <p:nvPr/>
        </p:nvPicPr>
        <p:blipFill>
          <a:blip r:embed="rId4"/>
          <a:srcRect/>
          <a:stretch>
            <a:fillRect/>
          </a:stretch>
        </p:blipFill>
        <p:spPr bwMode="auto">
          <a:xfrm>
            <a:off x="4495800" y="1600200"/>
            <a:ext cx="2898137" cy="2133600"/>
          </a:xfrm>
          <a:prstGeom prst="rect">
            <a:avLst/>
          </a:prstGeom>
          <a:noFill/>
        </p:spPr>
      </p:pic>
      <p:pic>
        <p:nvPicPr>
          <p:cNvPr id="38920" name="Picture 8" descr="http://newgeneva.com/yahoo_site_admin/assets/images/shortened.22895904_std.png"/>
          <p:cNvPicPr>
            <a:picLocks noChangeAspect="1" noChangeArrowheads="1"/>
          </p:cNvPicPr>
          <p:nvPr/>
        </p:nvPicPr>
        <p:blipFill>
          <a:blip r:embed="rId5"/>
          <a:srcRect/>
          <a:stretch>
            <a:fillRect/>
          </a:stretch>
        </p:blipFill>
        <p:spPr bwMode="auto">
          <a:xfrm>
            <a:off x="1600200" y="4114800"/>
            <a:ext cx="1828800" cy="2438400"/>
          </a:xfrm>
          <a:prstGeom prst="rect">
            <a:avLst/>
          </a:prstGeom>
          <a:noFill/>
        </p:spPr>
      </p:pic>
      <p:pic>
        <p:nvPicPr>
          <p:cNvPr id="38922" name="Picture 10" descr="http://newgeneva.com/yahoo_site_admin/assets/images/shortened.228100212_std.png"/>
          <p:cNvPicPr>
            <a:picLocks noChangeAspect="1" noChangeArrowheads="1"/>
          </p:cNvPicPr>
          <p:nvPr/>
        </p:nvPicPr>
        <p:blipFill>
          <a:blip r:embed="rId6"/>
          <a:srcRect/>
          <a:stretch>
            <a:fillRect/>
          </a:stretch>
        </p:blipFill>
        <p:spPr bwMode="auto">
          <a:xfrm>
            <a:off x="3886200" y="4419600"/>
            <a:ext cx="2057400" cy="155251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t0.gstatic.com/images?q=tbn:ANd9GcTw07EVDMOfsvkUPl03uJlN_bNiM57RkHYtLVgxtsFeU36YWnXMiw"/>
          <p:cNvPicPr>
            <a:picLocks noChangeAspect="1" noChangeArrowheads="1"/>
          </p:cNvPicPr>
          <p:nvPr/>
        </p:nvPicPr>
        <p:blipFill>
          <a:blip r:embed="rId2"/>
          <a:srcRect/>
          <a:stretch>
            <a:fillRect/>
          </a:stretch>
        </p:blipFill>
        <p:spPr bwMode="auto">
          <a:xfrm>
            <a:off x="4648200" y="914400"/>
            <a:ext cx="1914525" cy="1199769"/>
          </a:xfrm>
          <a:prstGeom prst="rect">
            <a:avLst/>
          </a:prstGeom>
          <a:noFill/>
        </p:spPr>
      </p:pic>
      <p:sp>
        <p:nvSpPr>
          <p:cNvPr id="3" name="TextBox 2"/>
          <p:cNvSpPr txBox="1"/>
          <p:nvPr/>
        </p:nvSpPr>
        <p:spPr>
          <a:xfrm>
            <a:off x="381000" y="304800"/>
            <a:ext cx="7391400" cy="584775"/>
          </a:xfrm>
          <a:prstGeom prst="rect">
            <a:avLst/>
          </a:prstGeom>
          <a:noFill/>
        </p:spPr>
        <p:txBody>
          <a:bodyPr wrap="square" rtlCol="0">
            <a:spAutoFit/>
          </a:bodyPr>
          <a:lstStyle/>
          <a:p>
            <a:pPr algn="ctr"/>
            <a:r>
              <a:rPr lang="en-US" sz="3200" dirty="0" smtClean="0"/>
              <a:t>How does a Potter mark their Wares?</a:t>
            </a:r>
            <a:endParaRPr lang="en-US" sz="3200" dirty="0"/>
          </a:p>
        </p:txBody>
      </p:sp>
      <p:sp>
        <p:nvSpPr>
          <p:cNvPr id="4" name="Rectangle 3"/>
          <p:cNvSpPr/>
          <p:nvPr/>
        </p:nvSpPr>
        <p:spPr>
          <a:xfrm>
            <a:off x="685800" y="6019800"/>
            <a:ext cx="7086599" cy="646331"/>
          </a:xfrm>
          <a:prstGeom prst="rect">
            <a:avLst/>
          </a:prstGeom>
        </p:spPr>
        <p:txBody>
          <a:bodyPr wrap="square">
            <a:spAutoFit/>
          </a:bodyPr>
          <a:lstStyle/>
          <a:p>
            <a:pPr algn="ctr"/>
            <a:r>
              <a:rPr lang="en-US" sz="3600" dirty="0" smtClean="0"/>
              <a:t>Look on the bottom of the pots!</a:t>
            </a:r>
            <a:endParaRPr lang="en-US" sz="3600" dirty="0"/>
          </a:p>
        </p:txBody>
      </p:sp>
      <p:pic>
        <p:nvPicPr>
          <p:cNvPr id="45060" name="Picture 4" descr="http://caseantiques.com/wp-content/uploads/legacy-items/reggiemeadersfacejug4.jpg"/>
          <p:cNvPicPr>
            <a:picLocks noChangeAspect="1" noChangeArrowheads="1"/>
          </p:cNvPicPr>
          <p:nvPr/>
        </p:nvPicPr>
        <p:blipFill>
          <a:blip r:embed="rId3"/>
          <a:srcRect/>
          <a:stretch>
            <a:fillRect/>
          </a:stretch>
        </p:blipFill>
        <p:spPr bwMode="auto">
          <a:xfrm>
            <a:off x="4191000" y="2286000"/>
            <a:ext cx="3542242" cy="3835209"/>
          </a:xfrm>
          <a:prstGeom prst="rect">
            <a:avLst/>
          </a:prstGeom>
          <a:noFill/>
        </p:spPr>
      </p:pic>
      <p:pic>
        <p:nvPicPr>
          <p:cNvPr id="45062" name="Picture 6" descr="http://t1.gstatic.com/images?q=tbn:ANd9GcS11qvDrkIgyckeJrW7FhrNarSpQY782jTteDHKpeFvCRRr62OT15z-wWFtrQ"/>
          <p:cNvPicPr>
            <a:picLocks noChangeAspect="1" noChangeArrowheads="1"/>
          </p:cNvPicPr>
          <p:nvPr/>
        </p:nvPicPr>
        <p:blipFill>
          <a:blip r:embed="rId4"/>
          <a:srcRect/>
          <a:stretch>
            <a:fillRect/>
          </a:stretch>
        </p:blipFill>
        <p:spPr bwMode="auto">
          <a:xfrm>
            <a:off x="762000" y="3581400"/>
            <a:ext cx="2667000" cy="2375648"/>
          </a:xfrm>
          <a:prstGeom prst="rect">
            <a:avLst/>
          </a:prstGeom>
          <a:noFill/>
        </p:spPr>
      </p:pic>
      <p:pic>
        <p:nvPicPr>
          <p:cNvPr id="45064" name="Picture 8" descr="http://www.irenejsmith.com/wp-content/uploads/Pottery%20Marked_2.jpg"/>
          <p:cNvPicPr>
            <a:picLocks noChangeAspect="1" noChangeArrowheads="1"/>
          </p:cNvPicPr>
          <p:nvPr/>
        </p:nvPicPr>
        <p:blipFill>
          <a:blip r:embed="rId5"/>
          <a:srcRect/>
          <a:stretch>
            <a:fillRect/>
          </a:stretch>
        </p:blipFill>
        <p:spPr bwMode="auto">
          <a:xfrm>
            <a:off x="1066800" y="1371600"/>
            <a:ext cx="2286000" cy="17145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err="1" smtClean="0"/>
              <a:t>Greenware</a:t>
            </a:r>
            <a:endParaRPr lang="en-US" sz="5400" dirty="0"/>
          </a:p>
        </p:txBody>
      </p:sp>
      <p:pic>
        <p:nvPicPr>
          <p:cNvPr id="34818" name="Picture 2" descr="http://www.negentropic.com/clay/images/process/greenware.jpg"/>
          <p:cNvPicPr>
            <a:picLocks noChangeAspect="1" noChangeArrowheads="1"/>
          </p:cNvPicPr>
          <p:nvPr/>
        </p:nvPicPr>
        <p:blipFill>
          <a:blip r:embed="rId2"/>
          <a:srcRect/>
          <a:stretch>
            <a:fillRect/>
          </a:stretch>
        </p:blipFill>
        <p:spPr bwMode="auto">
          <a:xfrm>
            <a:off x="1371600" y="1295400"/>
            <a:ext cx="5493626" cy="3657600"/>
          </a:xfrm>
          <a:prstGeom prst="rect">
            <a:avLst/>
          </a:prstGeom>
          <a:noFill/>
        </p:spPr>
      </p:pic>
      <p:sp>
        <p:nvSpPr>
          <p:cNvPr id="4" name="TextBox 3"/>
          <p:cNvSpPr txBox="1"/>
          <p:nvPr/>
        </p:nvSpPr>
        <p:spPr>
          <a:xfrm>
            <a:off x="533400" y="5334000"/>
            <a:ext cx="6858000" cy="1200329"/>
          </a:xfrm>
          <a:prstGeom prst="rect">
            <a:avLst/>
          </a:prstGeom>
          <a:noFill/>
        </p:spPr>
        <p:txBody>
          <a:bodyPr wrap="square" rtlCol="0">
            <a:spAutoFit/>
          </a:bodyPr>
          <a:lstStyle/>
          <a:p>
            <a:pPr algn="ctr"/>
            <a:r>
              <a:rPr lang="en-US" dirty="0" smtClean="0"/>
              <a:t>Clay must completely dry before it can be fired. Any moisture in the clay would evaporate too quickly and cause the pottery to explode. Pottery is at its most fragile state during this process and can easily be broken if not handled carefully.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t1.gstatic.com/images?q=tbn:ANd9GcSWyb2OqAzOi17j8DiCIkEjdkIByj60yZp33bNvgStNzWaZ355oDQ"/>
          <p:cNvPicPr>
            <a:picLocks noChangeAspect="1" noChangeArrowheads="1"/>
          </p:cNvPicPr>
          <p:nvPr/>
        </p:nvPicPr>
        <p:blipFill>
          <a:blip r:embed="rId2"/>
          <a:srcRect/>
          <a:stretch>
            <a:fillRect/>
          </a:stretch>
        </p:blipFill>
        <p:spPr bwMode="auto">
          <a:xfrm>
            <a:off x="5105400" y="1524000"/>
            <a:ext cx="2619375" cy="1743075"/>
          </a:xfrm>
          <a:prstGeom prst="rect">
            <a:avLst/>
          </a:prstGeom>
          <a:noFill/>
        </p:spPr>
      </p:pic>
      <p:sp>
        <p:nvSpPr>
          <p:cNvPr id="3" name="TextBox 2"/>
          <p:cNvSpPr txBox="1"/>
          <p:nvPr/>
        </p:nvSpPr>
        <p:spPr>
          <a:xfrm>
            <a:off x="685800" y="304800"/>
            <a:ext cx="6629400" cy="1015663"/>
          </a:xfrm>
          <a:prstGeom prst="rect">
            <a:avLst/>
          </a:prstGeom>
          <a:noFill/>
        </p:spPr>
        <p:txBody>
          <a:bodyPr wrap="square" rtlCol="0">
            <a:spAutoFit/>
          </a:bodyPr>
          <a:lstStyle/>
          <a:p>
            <a:r>
              <a:rPr lang="en-US" sz="6000" dirty="0" smtClean="0"/>
              <a:t>Recycling the Clay</a:t>
            </a:r>
            <a:endParaRPr lang="en-US" sz="6000" dirty="0"/>
          </a:p>
        </p:txBody>
      </p:sp>
      <p:pic>
        <p:nvPicPr>
          <p:cNvPr id="48132" name="Picture 4" descr="http://www.baucumpottery.com/images/PeterPugger.jpg"/>
          <p:cNvPicPr>
            <a:picLocks noChangeAspect="1" noChangeArrowheads="1"/>
          </p:cNvPicPr>
          <p:nvPr/>
        </p:nvPicPr>
        <p:blipFill>
          <a:blip r:embed="rId3"/>
          <a:srcRect/>
          <a:stretch>
            <a:fillRect/>
          </a:stretch>
        </p:blipFill>
        <p:spPr bwMode="auto">
          <a:xfrm>
            <a:off x="4724400" y="3429000"/>
            <a:ext cx="3759200" cy="2819400"/>
          </a:xfrm>
          <a:prstGeom prst="rect">
            <a:avLst/>
          </a:prstGeom>
          <a:noFill/>
        </p:spPr>
      </p:pic>
      <p:pic>
        <p:nvPicPr>
          <p:cNvPr id="48134" name="Picture 6" descr="http://blog.oni-sekese.com/wp-content/uploads/2011/04/wet-clay.jpg"/>
          <p:cNvPicPr>
            <a:picLocks noChangeAspect="1" noChangeArrowheads="1"/>
          </p:cNvPicPr>
          <p:nvPr/>
        </p:nvPicPr>
        <p:blipFill>
          <a:blip r:embed="rId4" cstate="print"/>
          <a:srcRect/>
          <a:stretch>
            <a:fillRect/>
          </a:stretch>
        </p:blipFill>
        <p:spPr bwMode="auto">
          <a:xfrm>
            <a:off x="685800" y="1447800"/>
            <a:ext cx="3276600" cy="2173157"/>
          </a:xfrm>
          <a:prstGeom prst="rect">
            <a:avLst/>
          </a:prstGeom>
          <a:noFill/>
        </p:spPr>
      </p:pic>
      <p:sp>
        <p:nvSpPr>
          <p:cNvPr id="6" name="TextBox 5"/>
          <p:cNvSpPr txBox="1"/>
          <p:nvPr/>
        </p:nvSpPr>
        <p:spPr>
          <a:xfrm>
            <a:off x="304800" y="4191000"/>
            <a:ext cx="4191000" cy="1938992"/>
          </a:xfrm>
          <a:prstGeom prst="rect">
            <a:avLst/>
          </a:prstGeom>
          <a:noFill/>
        </p:spPr>
        <p:txBody>
          <a:bodyPr wrap="square" rtlCol="0">
            <a:spAutoFit/>
          </a:bodyPr>
          <a:lstStyle/>
          <a:p>
            <a:pPr algn="ctr"/>
            <a:r>
              <a:rPr lang="en-US" sz="2400" dirty="0" smtClean="0"/>
              <a:t>As long as clay hasn’t been fired yet, it can still be broken back down and recycled even after drying out bone dry.</a:t>
            </a:r>
            <a:endParaRPr lang="en-US" sz="2400" dirty="0"/>
          </a:p>
        </p:txBody>
      </p:sp>
      <p:sp>
        <p:nvSpPr>
          <p:cNvPr id="7" name="TextBox 6"/>
          <p:cNvSpPr txBox="1"/>
          <p:nvPr/>
        </p:nvSpPr>
        <p:spPr>
          <a:xfrm>
            <a:off x="6629400" y="5562600"/>
            <a:ext cx="1752600" cy="584775"/>
          </a:xfrm>
          <a:prstGeom prst="rect">
            <a:avLst/>
          </a:prstGeom>
          <a:noFill/>
        </p:spPr>
        <p:txBody>
          <a:bodyPr wrap="square" rtlCol="0">
            <a:spAutoFit/>
          </a:bodyPr>
          <a:lstStyle/>
          <a:p>
            <a:r>
              <a:rPr lang="en-US" sz="3200" dirty="0" smtClean="0"/>
              <a:t>Pug Mill</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257800"/>
            <a:ext cx="6934200" cy="1477328"/>
          </a:xfrm>
          <a:prstGeom prst="rect">
            <a:avLst/>
          </a:prstGeom>
          <a:noFill/>
        </p:spPr>
        <p:txBody>
          <a:bodyPr wrap="square" rtlCol="0">
            <a:spAutoFit/>
          </a:bodyPr>
          <a:lstStyle/>
          <a:p>
            <a:pPr algn="ctr"/>
            <a:r>
              <a:rPr lang="en-US" dirty="0" smtClean="0"/>
              <a:t>Firing the clay is the process of putting it in a big oven called a kiln and baking it at an extremely high temperature. Pottery must be slowly heated and slowly cooled down so this process usually takes a full day. </a:t>
            </a:r>
            <a:r>
              <a:rPr lang="en-US" dirty="0" err="1" smtClean="0"/>
              <a:t>Greenware</a:t>
            </a:r>
            <a:r>
              <a:rPr lang="en-US" dirty="0" smtClean="0"/>
              <a:t> is stacked on shelves and the potter keeps adding shelves until the kiln is full.</a:t>
            </a:r>
            <a:endParaRPr lang="en-US" dirty="0"/>
          </a:p>
        </p:txBody>
      </p:sp>
      <p:sp>
        <p:nvSpPr>
          <p:cNvPr id="3" name="TextBox 2"/>
          <p:cNvSpPr txBox="1"/>
          <p:nvPr/>
        </p:nvSpPr>
        <p:spPr>
          <a:xfrm>
            <a:off x="457200" y="304800"/>
            <a:ext cx="7391400" cy="923330"/>
          </a:xfrm>
          <a:prstGeom prst="rect">
            <a:avLst/>
          </a:prstGeom>
          <a:noFill/>
        </p:spPr>
        <p:txBody>
          <a:bodyPr wrap="square" rtlCol="0">
            <a:spAutoFit/>
          </a:bodyPr>
          <a:lstStyle/>
          <a:p>
            <a:pPr algn="ctr"/>
            <a:r>
              <a:rPr lang="en-US" sz="5400" dirty="0" smtClean="0"/>
              <a:t>Firing the Clay</a:t>
            </a:r>
            <a:endParaRPr lang="en-US" sz="5400" dirty="0"/>
          </a:p>
        </p:txBody>
      </p:sp>
      <p:pic>
        <p:nvPicPr>
          <p:cNvPr id="33794" name="Picture 2" descr="http://www.skutt.com/images/fp1.jpg"/>
          <p:cNvPicPr>
            <a:picLocks noChangeAspect="1" noChangeArrowheads="1"/>
          </p:cNvPicPr>
          <p:nvPr/>
        </p:nvPicPr>
        <p:blipFill>
          <a:blip r:embed="rId2"/>
          <a:srcRect/>
          <a:stretch>
            <a:fillRect/>
          </a:stretch>
        </p:blipFill>
        <p:spPr bwMode="auto">
          <a:xfrm>
            <a:off x="457200" y="1371600"/>
            <a:ext cx="2311603" cy="3657600"/>
          </a:xfrm>
          <a:prstGeom prst="rect">
            <a:avLst/>
          </a:prstGeom>
          <a:noFill/>
        </p:spPr>
      </p:pic>
      <p:pic>
        <p:nvPicPr>
          <p:cNvPr id="33796" name="Picture 4" descr="http://potteryclasstoday.com/wp-content/uploads/2011/08/Pottery-kiln-31.jpg"/>
          <p:cNvPicPr>
            <a:picLocks noChangeAspect="1" noChangeArrowheads="1"/>
          </p:cNvPicPr>
          <p:nvPr/>
        </p:nvPicPr>
        <p:blipFill>
          <a:blip r:embed="rId3"/>
          <a:srcRect/>
          <a:stretch>
            <a:fillRect/>
          </a:stretch>
        </p:blipFill>
        <p:spPr bwMode="auto">
          <a:xfrm>
            <a:off x="3200400" y="1600200"/>
            <a:ext cx="4140200" cy="310515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smtClean="0"/>
              <a:t>Firing the Clay</a:t>
            </a:r>
            <a:endParaRPr lang="en-US" sz="5400" dirty="0"/>
          </a:p>
        </p:txBody>
      </p:sp>
      <p:sp>
        <p:nvSpPr>
          <p:cNvPr id="3" name="TextBox 2"/>
          <p:cNvSpPr txBox="1"/>
          <p:nvPr/>
        </p:nvSpPr>
        <p:spPr>
          <a:xfrm>
            <a:off x="838200" y="1828800"/>
            <a:ext cx="3657600" cy="1815882"/>
          </a:xfrm>
          <a:prstGeom prst="rect">
            <a:avLst/>
          </a:prstGeom>
          <a:noFill/>
        </p:spPr>
        <p:txBody>
          <a:bodyPr wrap="square" rtlCol="0">
            <a:spAutoFit/>
          </a:bodyPr>
          <a:lstStyle/>
          <a:p>
            <a:pPr algn="ctr"/>
            <a:r>
              <a:rPr lang="en-US" sz="2800" dirty="0" smtClean="0"/>
              <a:t>Traditional potters use a wood burning kiln called a ground hog kiln.</a:t>
            </a:r>
            <a:endParaRPr lang="en-US" sz="2800" dirty="0"/>
          </a:p>
        </p:txBody>
      </p:sp>
      <p:pic>
        <p:nvPicPr>
          <p:cNvPr id="32770" name="Picture 2" descr="http://www.encyclopediaofalabama.org/media_content/m-4200.jpg"/>
          <p:cNvPicPr>
            <a:picLocks noChangeAspect="1" noChangeArrowheads="1"/>
          </p:cNvPicPr>
          <p:nvPr/>
        </p:nvPicPr>
        <p:blipFill>
          <a:blip r:embed="rId2"/>
          <a:srcRect/>
          <a:stretch>
            <a:fillRect/>
          </a:stretch>
        </p:blipFill>
        <p:spPr bwMode="auto">
          <a:xfrm>
            <a:off x="5257800" y="4114603"/>
            <a:ext cx="3381375" cy="2533848"/>
          </a:xfrm>
          <a:prstGeom prst="rect">
            <a:avLst/>
          </a:prstGeom>
          <a:noFill/>
        </p:spPr>
      </p:pic>
      <p:pic>
        <p:nvPicPr>
          <p:cNvPr id="32772" name="Picture 4" descr="http://farm2.static.flickr.com/1407/1113840685_bec4e83296.jpg"/>
          <p:cNvPicPr>
            <a:picLocks noChangeAspect="1" noChangeArrowheads="1"/>
          </p:cNvPicPr>
          <p:nvPr/>
        </p:nvPicPr>
        <p:blipFill>
          <a:blip r:embed="rId3"/>
          <a:srcRect/>
          <a:stretch>
            <a:fillRect/>
          </a:stretch>
        </p:blipFill>
        <p:spPr bwMode="auto">
          <a:xfrm>
            <a:off x="5029200" y="1447800"/>
            <a:ext cx="3661260" cy="2438400"/>
          </a:xfrm>
          <a:prstGeom prst="rect">
            <a:avLst/>
          </a:prstGeom>
          <a:noFill/>
        </p:spPr>
      </p:pic>
      <p:pic>
        <p:nvPicPr>
          <p:cNvPr id="32774" name="Picture 6" descr="http://activerain.com/image_store/uploads/6/7/6/1/4/ar125010956941676.JPG"/>
          <p:cNvPicPr>
            <a:picLocks noChangeAspect="1" noChangeArrowheads="1"/>
          </p:cNvPicPr>
          <p:nvPr/>
        </p:nvPicPr>
        <p:blipFill>
          <a:blip r:embed="rId4"/>
          <a:srcRect/>
          <a:stretch>
            <a:fillRect/>
          </a:stretch>
        </p:blipFill>
        <p:spPr bwMode="auto">
          <a:xfrm>
            <a:off x="838200" y="3962400"/>
            <a:ext cx="3505200" cy="262342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err="1" smtClean="0"/>
              <a:t>Bisqueware</a:t>
            </a:r>
            <a:endParaRPr lang="en-US" sz="5400" dirty="0"/>
          </a:p>
        </p:txBody>
      </p:sp>
      <p:sp>
        <p:nvSpPr>
          <p:cNvPr id="3" name="TextBox 2"/>
          <p:cNvSpPr txBox="1"/>
          <p:nvPr/>
        </p:nvSpPr>
        <p:spPr>
          <a:xfrm>
            <a:off x="228600" y="5334000"/>
            <a:ext cx="6858000" cy="1200329"/>
          </a:xfrm>
          <a:prstGeom prst="rect">
            <a:avLst/>
          </a:prstGeom>
          <a:noFill/>
        </p:spPr>
        <p:txBody>
          <a:bodyPr wrap="square" rtlCol="0">
            <a:spAutoFit/>
          </a:bodyPr>
          <a:lstStyle/>
          <a:p>
            <a:pPr algn="ctr"/>
            <a:r>
              <a:rPr lang="en-US" dirty="0" err="1" smtClean="0"/>
              <a:t>Bisqueware</a:t>
            </a:r>
            <a:r>
              <a:rPr lang="en-US" dirty="0" smtClean="0"/>
              <a:t> is clay that has been fired once. After the first firing the clay is now ready to glazed. It is always wise to rinse your </a:t>
            </a:r>
            <a:r>
              <a:rPr lang="en-US" dirty="0" err="1" smtClean="0"/>
              <a:t>bisqueware</a:t>
            </a:r>
            <a:r>
              <a:rPr lang="en-US" dirty="0" smtClean="0"/>
              <a:t> off with water before glazing to remove any clay dust from the kiln.</a:t>
            </a:r>
            <a:endParaRPr lang="en-US" dirty="0"/>
          </a:p>
        </p:txBody>
      </p:sp>
      <p:pic>
        <p:nvPicPr>
          <p:cNvPr id="35842" name="Picture 2" descr="http://kiefferceramics.files.wordpress.com/2008/05/kk-bisqueware.jpg"/>
          <p:cNvPicPr>
            <a:picLocks noChangeAspect="1" noChangeArrowheads="1"/>
          </p:cNvPicPr>
          <p:nvPr/>
        </p:nvPicPr>
        <p:blipFill>
          <a:blip r:embed="rId2"/>
          <a:srcRect/>
          <a:stretch>
            <a:fillRect/>
          </a:stretch>
        </p:blipFill>
        <p:spPr bwMode="auto">
          <a:xfrm>
            <a:off x="1219200" y="1295400"/>
            <a:ext cx="5446117" cy="3657600"/>
          </a:xfrm>
          <a:prstGeom prst="rect">
            <a:avLst/>
          </a:prstGeom>
          <a:noFill/>
        </p:spPr>
      </p:pic>
      <p:pic>
        <p:nvPicPr>
          <p:cNvPr id="35844" name="Picture 4" descr="http://72.3.239.210/wp-content/uploads/2009/01/020608glazingpatterns_lg.jpg"/>
          <p:cNvPicPr>
            <a:picLocks noChangeAspect="1" noChangeArrowheads="1"/>
          </p:cNvPicPr>
          <p:nvPr/>
        </p:nvPicPr>
        <p:blipFill>
          <a:blip r:embed="rId3"/>
          <a:srcRect/>
          <a:stretch>
            <a:fillRect/>
          </a:stretch>
        </p:blipFill>
        <p:spPr bwMode="auto">
          <a:xfrm>
            <a:off x="7162800" y="4953000"/>
            <a:ext cx="1803550" cy="1524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smtClean="0"/>
              <a:t>Glazing your Pottery</a:t>
            </a:r>
            <a:endParaRPr lang="en-US" sz="5400" dirty="0"/>
          </a:p>
        </p:txBody>
      </p:sp>
      <p:pic>
        <p:nvPicPr>
          <p:cNvPr id="37890" name="Picture 2" descr="http://doodlebugmarin.typepad.com/photos/uncategorized/372fe81505e84b3d885ed72e1a57d094_nicolel.jpg"/>
          <p:cNvPicPr>
            <a:picLocks noChangeAspect="1" noChangeArrowheads="1"/>
          </p:cNvPicPr>
          <p:nvPr/>
        </p:nvPicPr>
        <p:blipFill>
          <a:blip r:embed="rId2"/>
          <a:srcRect/>
          <a:stretch>
            <a:fillRect/>
          </a:stretch>
        </p:blipFill>
        <p:spPr bwMode="auto">
          <a:xfrm>
            <a:off x="457200" y="1524000"/>
            <a:ext cx="2743200" cy="3135086"/>
          </a:xfrm>
          <a:prstGeom prst="rect">
            <a:avLst/>
          </a:prstGeom>
          <a:noFill/>
        </p:spPr>
      </p:pic>
      <p:sp>
        <p:nvSpPr>
          <p:cNvPr id="4" name="TextBox 3"/>
          <p:cNvSpPr txBox="1"/>
          <p:nvPr/>
        </p:nvSpPr>
        <p:spPr>
          <a:xfrm>
            <a:off x="228600" y="5334000"/>
            <a:ext cx="6858000" cy="923330"/>
          </a:xfrm>
          <a:prstGeom prst="rect">
            <a:avLst/>
          </a:prstGeom>
          <a:noFill/>
        </p:spPr>
        <p:txBody>
          <a:bodyPr wrap="square" rtlCol="0">
            <a:spAutoFit/>
          </a:bodyPr>
          <a:lstStyle/>
          <a:p>
            <a:pPr algn="ctr"/>
            <a:r>
              <a:rPr lang="en-US" dirty="0" smtClean="0"/>
              <a:t>Glaze is a paint like substance that is made up of different minerals. Glazes can be applied by a paint brush or pottery can be dunked in large glaze containers.</a:t>
            </a:r>
            <a:endParaRPr lang="en-US" dirty="0"/>
          </a:p>
        </p:txBody>
      </p:sp>
      <p:pic>
        <p:nvPicPr>
          <p:cNvPr id="37894" name="Picture 6" descr="http://www.thatsarte.com/artistic-ceramics/Glazing.jpg"/>
          <p:cNvPicPr>
            <a:picLocks noChangeAspect="1" noChangeArrowheads="1"/>
          </p:cNvPicPr>
          <p:nvPr/>
        </p:nvPicPr>
        <p:blipFill>
          <a:blip r:embed="rId3"/>
          <a:srcRect/>
          <a:stretch>
            <a:fillRect/>
          </a:stretch>
        </p:blipFill>
        <p:spPr bwMode="auto">
          <a:xfrm>
            <a:off x="3886200" y="1524000"/>
            <a:ext cx="3143250" cy="314325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smtClean="0"/>
              <a:t>2</a:t>
            </a:r>
            <a:r>
              <a:rPr lang="en-US" sz="5400" baseline="30000" dirty="0" smtClean="0"/>
              <a:t>nd</a:t>
            </a:r>
            <a:r>
              <a:rPr lang="en-US" sz="5400" dirty="0" smtClean="0"/>
              <a:t> Firing</a:t>
            </a:r>
            <a:endParaRPr lang="en-US" sz="5400" dirty="0"/>
          </a:p>
        </p:txBody>
      </p:sp>
      <p:pic>
        <p:nvPicPr>
          <p:cNvPr id="39938" name="Picture 2" descr="http://1.bp.blogspot.com/_8VMCdbQ_quY/S37c7mya-CI/AAAAAAAAAiQ/yoex8ezX3h4/s200/bisque+load-sculptures.jpg"/>
          <p:cNvPicPr>
            <a:picLocks noChangeAspect="1" noChangeArrowheads="1"/>
          </p:cNvPicPr>
          <p:nvPr/>
        </p:nvPicPr>
        <p:blipFill>
          <a:blip r:embed="rId2"/>
          <a:srcRect/>
          <a:stretch>
            <a:fillRect/>
          </a:stretch>
        </p:blipFill>
        <p:spPr bwMode="auto">
          <a:xfrm>
            <a:off x="914400" y="1447800"/>
            <a:ext cx="2362200" cy="3149600"/>
          </a:xfrm>
          <a:prstGeom prst="rect">
            <a:avLst/>
          </a:prstGeom>
          <a:noFill/>
        </p:spPr>
      </p:pic>
      <p:sp>
        <p:nvSpPr>
          <p:cNvPr id="4" name="TextBox 3"/>
          <p:cNvSpPr txBox="1"/>
          <p:nvPr/>
        </p:nvSpPr>
        <p:spPr>
          <a:xfrm>
            <a:off x="304800" y="5257800"/>
            <a:ext cx="7543800" cy="1200329"/>
          </a:xfrm>
          <a:prstGeom prst="rect">
            <a:avLst/>
          </a:prstGeom>
          <a:noFill/>
        </p:spPr>
        <p:txBody>
          <a:bodyPr wrap="square" rtlCol="0">
            <a:spAutoFit/>
          </a:bodyPr>
          <a:lstStyle/>
          <a:p>
            <a:pPr algn="ctr"/>
            <a:r>
              <a:rPr lang="en-US" dirty="0" smtClean="0"/>
              <a:t>After glazing the pottery it is fired a second time. During this firing the minerals in the glazes melt and create a shiny, glass like coating over the pottery. This makes the pottery dinner ware safe. Different minerals when melted create different colors.  </a:t>
            </a:r>
            <a:endParaRPr lang="en-US" dirty="0"/>
          </a:p>
        </p:txBody>
      </p:sp>
      <p:pic>
        <p:nvPicPr>
          <p:cNvPr id="39940" name="Picture 4" descr="http://robertcomptonpottery.com/images/Kilns-/98-W-RAKU-TopHatGlw-PR01-wr.jpg"/>
          <p:cNvPicPr>
            <a:picLocks noChangeAspect="1" noChangeArrowheads="1"/>
          </p:cNvPicPr>
          <p:nvPr/>
        </p:nvPicPr>
        <p:blipFill>
          <a:blip r:embed="rId3"/>
          <a:srcRect/>
          <a:stretch>
            <a:fillRect/>
          </a:stretch>
        </p:blipFill>
        <p:spPr bwMode="auto">
          <a:xfrm>
            <a:off x="3733800" y="1600200"/>
            <a:ext cx="3076575" cy="299085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smtClean="0"/>
              <a:t>Traditional Glaze Types</a:t>
            </a:r>
            <a:endParaRPr lang="en-US" sz="5400" dirty="0"/>
          </a:p>
        </p:txBody>
      </p:sp>
      <p:sp>
        <p:nvSpPr>
          <p:cNvPr id="3" name="TextBox 2"/>
          <p:cNvSpPr txBox="1"/>
          <p:nvPr/>
        </p:nvSpPr>
        <p:spPr>
          <a:xfrm>
            <a:off x="228600" y="1371600"/>
            <a:ext cx="5334000" cy="1477328"/>
          </a:xfrm>
          <a:prstGeom prst="rect">
            <a:avLst/>
          </a:prstGeom>
          <a:noFill/>
        </p:spPr>
        <p:txBody>
          <a:bodyPr wrap="square" rtlCol="0">
            <a:spAutoFit/>
          </a:bodyPr>
          <a:lstStyle/>
          <a:p>
            <a:pPr algn="ctr"/>
            <a:r>
              <a:rPr lang="en-US" dirty="0" smtClean="0"/>
              <a:t>Lead Glaze – Predominantly used on North </a:t>
            </a:r>
            <a:r>
              <a:rPr lang="en-US" dirty="0" smtClean="0"/>
              <a:t>C</a:t>
            </a:r>
            <a:r>
              <a:rPr lang="en-US" dirty="0" smtClean="0"/>
              <a:t>arolina Earthenware clay from 1750’s to 1930’s. Made from lead ore. Created a clear glaze, however other mineral oxides were often added to give pottery brown tones.</a:t>
            </a:r>
            <a:endParaRPr lang="en-US" dirty="0"/>
          </a:p>
        </p:txBody>
      </p:sp>
      <p:pic>
        <p:nvPicPr>
          <p:cNvPr id="36866" name="Picture 2" descr="http://4.bp.blogspot.com/_AEQlXyTJ4Xk/SwCebhB3ItI/AAAAAAAAAWs/efpFBOykvyo/s1600/Pitchers_LeadGlazedEarthenware.jpg"/>
          <p:cNvPicPr>
            <a:picLocks noChangeAspect="1" noChangeArrowheads="1"/>
          </p:cNvPicPr>
          <p:nvPr/>
        </p:nvPicPr>
        <p:blipFill>
          <a:blip r:embed="rId2" cstate="print"/>
          <a:srcRect/>
          <a:stretch>
            <a:fillRect/>
          </a:stretch>
        </p:blipFill>
        <p:spPr bwMode="auto">
          <a:xfrm>
            <a:off x="5791200" y="1219200"/>
            <a:ext cx="2922739" cy="1828800"/>
          </a:xfrm>
          <a:prstGeom prst="rect">
            <a:avLst/>
          </a:prstGeom>
          <a:noFill/>
        </p:spPr>
      </p:pic>
      <p:sp>
        <p:nvSpPr>
          <p:cNvPr id="5" name="TextBox 4"/>
          <p:cNvSpPr txBox="1"/>
          <p:nvPr/>
        </p:nvSpPr>
        <p:spPr>
          <a:xfrm>
            <a:off x="1981200" y="3276600"/>
            <a:ext cx="5334000" cy="1200329"/>
          </a:xfrm>
          <a:prstGeom prst="rect">
            <a:avLst/>
          </a:prstGeom>
          <a:noFill/>
        </p:spPr>
        <p:txBody>
          <a:bodyPr wrap="square" rtlCol="0">
            <a:spAutoFit/>
          </a:bodyPr>
          <a:lstStyle/>
          <a:p>
            <a:pPr algn="ctr"/>
            <a:r>
              <a:rPr lang="en-US" dirty="0" smtClean="0"/>
              <a:t>Alkaline Glaze – Creates a olive green color. Originating from the orient, this glaze was used on </a:t>
            </a:r>
            <a:r>
              <a:rPr lang="en-US" dirty="0" err="1" smtClean="0"/>
              <a:t>stonewares</a:t>
            </a:r>
            <a:r>
              <a:rPr lang="en-US" dirty="0" smtClean="0"/>
              <a:t> predominantly in Western North </a:t>
            </a:r>
            <a:r>
              <a:rPr lang="en-US" dirty="0" smtClean="0"/>
              <a:t>C</a:t>
            </a:r>
            <a:r>
              <a:rPr lang="en-US" dirty="0" smtClean="0"/>
              <a:t>arolina.</a:t>
            </a:r>
            <a:endParaRPr lang="en-US" dirty="0"/>
          </a:p>
        </p:txBody>
      </p:sp>
      <p:pic>
        <p:nvPicPr>
          <p:cNvPr id="36868" name="Picture 4" descr="http://wikiclay.com/sites/wikiclay.com/files/images/Alkaline_glass.jpg"/>
          <p:cNvPicPr>
            <a:picLocks noChangeAspect="1" noChangeArrowheads="1"/>
          </p:cNvPicPr>
          <p:nvPr/>
        </p:nvPicPr>
        <p:blipFill>
          <a:blip r:embed="rId3"/>
          <a:srcRect/>
          <a:stretch>
            <a:fillRect/>
          </a:stretch>
        </p:blipFill>
        <p:spPr bwMode="auto">
          <a:xfrm>
            <a:off x="228600" y="2895600"/>
            <a:ext cx="1495425" cy="2098842"/>
          </a:xfrm>
          <a:prstGeom prst="rect">
            <a:avLst/>
          </a:prstGeom>
          <a:noFill/>
        </p:spPr>
      </p:pic>
      <p:sp>
        <p:nvSpPr>
          <p:cNvPr id="8" name="TextBox 7"/>
          <p:cNvSpPr txBox="1"/>
          <p:nvPr/>
        </p:nvSpPr>
        <p:spPr>
          <a:xfrm>
            <a:off x="304800" y="5257800"/>
            <a:ext cx="5867400" cy="1200329"/>
          </a:xfrm>
          <a:prstGeom prst="rect">
            <a:avLst/>
          </a:prstGeom>
          <a:noFill/>
        </p:spPr>
        <p:txBody>
          <a:bodyPr wrap="square" rtlCol="0">
            <a:spAutoFit/>
          </a:bodyPr>
          <a:lstStyle/>
          <a:p>
            <a:pPr algn="ctr"/>
            <a:r>
              <a:rPr lang="en-US" dirty="0" smtClean="0"/>
              <a:t>Salt Glaze – A coating formed on the pots by throwing salt into the kiln during the highest temperature  of the firing process. Salt vaporizes and creates a orange peel texture on the pottery. </a:t>
            </a:r>
            <a:endParaRPr lang="en-US" dirty="0"/>
          </a:p>
        </p:txBody>
      </p:sp>
      <p:pic>
        <p:nvPicPr>
          <p:cNvPr id="9" name="Picture 2" descr="http://prockscrocksantiquestoneware.com/wp-content/uploads/2009/04/201-2-red-wing-north-star-primitive-tornado-salt-glaze-jug.jpg"/>
          <p:cNvPicPr>
            <a:picLocks noChangeAspect="1" noChangeArrowheads="1"/>
          </p:cNvPicPr>
          <p:nvPr/>
        </p:nvPicPr>
        <p:blipFill>
          <a:blip r:embed="rId4"/>
          <a:srcRect/>
          <a:stretch>
            <a:fillRect/>
          </a:stretch>
        </p:blipFill>
        <p:spPr bwMode="auto">
          <a:xfrm>
            <a:off x="6400800" y="4419600"/>
            <a:ext cx="2125980" cy="2286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2" name="Picture 6" descr="http://t2.gstatic.com/images?q=tbn:ANd9GcSywB13L3MqSZHqBCbDQXlBijc--LplUodCnVK9-6trt_45l4G7hlReT3HA"/>
          <p:cNvPicPr>
            <a:picLocks noChangeAspect="1" noChangeArrowheads="1"/>
          </p:cNvPicPr>
          <p:nvPr/>
        </p:nvPicPr>
        <p:blipFill>
          <a:blip r:embed="rId2"/>
          <a:srcRect/>
          <a:stretch>
            <a:fillRect/>
          </a:stretch>
        </p:blipFill>
        <p:spPr bwMode="auto">
          <a:xfrm>
            <a:off x="457200" y="1828800"/>
            <a:ext cx="3139205" cy="4191000"/>
          </a:xfrm>
          <a:prstGeom prst="rect">
            <a:avLst/>
          </a:prstGeom>
          <a:noFill/>
        </p:spPr>
      </p:pic>
      <p:pic>
        <p:nvPicPr>
          <p:cNvPr id="39946" name="Picture 10" descr="http://2.bp.blogspot.com/-pcWvegU5l2A/TZoFVr6qk2I/AAAAAAAABHI/JYF4pJzEdgI/s1600/Highwater+clay+box+003.jpg"/>
          <p:cNvPicPr>
            <a:picLocks noChangeAspect="1" noChangeArrowheads="1"/>
          </p:cNvPicPr>
          <p:nvPr/>
        </p:nvPicPr>
        <p:blipFill>
          <a:blip r:embed="rId3"/>
          <a:srcRect/>
          <a:stretch>
            <a:fillRect/>
          </a:stretch>
        </p:blipFill>
        <p:spPr bwMode="auto">
          <a:xfrm>
            <a:off x="3962400" y="2514600"/>
            <a:ext cx="3941233" cy="2955925"/>
          </a:xfrm>
          <a:prstGeom prst="rect">
            <a:avLst/>
          </a:prstGeom>
          <a:noFill/>
        </p:spPr>
      </p:pic>
      <p:sp>
        <p:nvSpPr>
          <p:cNvPr id="7" name="TextBox 6"/>
          <p:cNvSpPr txBox="1"/>
          <p:nvPr/>
        </p:nvSpPr>
        <p:spPr>
          <a:xfrm>
            <a:off x="990600" y="304800"/>
            <a:ext cx="6324600" cy="1107996"/>
          </a:xfrm>
          <a:prstGeom prst="rect">
            <a:avLst/>
          </a:prstGeom>
          <a:noFill/>
        </p:spPr>
        <p:txBody>
          <a:bodyPr wrap="square" rtlCol="0">
            <a:spAutoFit/>
          </a:bodyPr>
          <a:lstStyle/>
          <a:p>
            <a:r>
              <a:rPr lang="en-US" sz="6600" dirty="0" smtClean="0"/>
              <a:t>Digging the Clay</a:t>
            </a:r>
            <a:endParaRPr lang="en-US" sz="6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609600"/>
            <a:ext cx="3200400" cy="2862322"/>
          </a:xfrm>
          <a:prstGeom prst="rect">
            <a:avLst/>
          </a:prstGeom>
          <a:noFill/>
        </p:spPr>
        <p:txBody>
          <a:bodyPr wrap="square" rtlCol="0">
            <a:spAutoFit/>
          </a:bodyPr>
          <a:lstStyle/>
          <a:p>
            <a:pPr algn="ctr"/>
            <a:r>
              <a:rPr lang="en-US" dirty="0" smtClean="0"/>
              <a:t>After cooling the pottery is now ready to be sold. Some potter’s have shops where they sell their </a:t>
            </a:r>
            <a:r>
              <a:rPr lang="en-US" b="1" dirty="0" smtClean="0"/>
              <a:t>wares</a:t>
            </a:r>
            <a:r>
              <a:rPr lang="en-US" dirty="0" smtClean="0"/>
              <a:t> while others hold kiln openings a few times a year when customers are invited to the pottery’s home and purchase pottery right out of the potter’s yard.</a:t>
            </a:r>
            <a:endParaRPr lang="en-US" dirty="0"/>
          </a:p>
        </p:txBody>
      </p:sp>
      <p:pic>
        <p:nvPicPr>
          <p:cNvPr id="40964" name="Picture 4" descr="http://1.bp.blogspot.com/_vBGPz8BmQTU/TLOnQcbVJCI/AAAAAAAABoM/Kiu40sse7gQ/s1600/1+KILN+OPENING+10.11.2+010+SH105789.jpg"/>
          <p:cNvPicPr>
            <a:picLocks noChangeAspect="1" noChangeArrowheads="1"/>
          </p:cNvPicPr>
          <p:nvPr/>
        </p:nvPicPr>
        <p:blipFill>
          <a:blip r:embed="rId2"/>
          <a:srcRect/>
          <a:stretch>
            <a:fillRect/>
          </a:stretch>
        </p:blipFill>
        <p:spPr bwMode="auto">
          <a:xfrm>
            <a:off x="4343400" y="457200"/>
            <a:ext cx="4171949" cy="5562600"/>
          </a:xfrm>
          <a:prstGeom prst="rect">
            <a:avLst/>
          </a:prstGeom>
          <a:noFill/>
        </p:spPr>
      </p:pic>
      <p:pic>
        <p:nvPicPr>
          <p:cNvPr id="40966" name="Picture 6" descr="http://www.highcountrypress.com/weekly/2010/06-17-10/00_photos/Wood%20Kiln_cmyk.jpg"/>
          <p:cNvPicPr>
            <a:picLocks noChangeAspect="1" noChangeArrowheads="1"/>
          </p:cNvPicPr>
          <p:nvPr/>
        </p:nvPicPr>
        <p:blipFill>
          <a:blip r:embed="rId3"/>
          <a:srcRect/>
          <a:stretch>
            <a:fillRect/>
          </a:stretch>
        </p:blipFill>
        <p:spPr bwMode="auto">
          <a:xfrm>
            <a:off x="609600" y="3810000"/>
            <a:ext cx="3200400" cy="240670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304800"/>
            <a:ext cx="7391400" cy="830997"/>
          </a:xfrm>
          <a:prstGeom prst="rect">
            <a:avLst/>
          </a:prstGeom>
          <a:noFill/>
        </p:spPr>
        <p:txBody>
          <a:bodyPr wrap="square" rtlCol="0">
            <a:spAutoFit/>
          </a:bodyPr>
          <a:lstStyle/>
          <a:p>
            <a:pPr algn="ctr"/>
            <a:r>
              <a:rPr lang="en-US" sz="4800" dirty="0" smtClean="0"/>
              <a:t>Properties</a:t>
            </a:r>
            <a:r>
              <a:rPr lang="en-US" sz="4800" dirty="0" smtClean="0"/>
              <a:t> of Ceramics</a:t>
            </a:r>
            <a:endParaRPr lang="en-US" sz="4800" dirty="0"/>
          </a:p>
        </p:txBody>
      </p:sp>
      <p:pic>
        <p:nvPicPr>
          <p:cNvPr id="1026" name="Picture 2" descr="http://t0.gstatic.com/images?q=tbn:ANd9GcQccSHW_ZyIX5ET5BQvlMck-Yt3ZG4Cxv_XJ9doDAIe4bqIEEVnA0fq0SQHUw"/>
          <p:cNvPicPr>
            <a:picLocks noChangeAspect="1" noChangeArrowheads="1"/>
          </p:cNvPicPr>
          <p:nvPr/>
        </p:nvPicPr>
        <p:blipFill>
          <a:blip r:embed="rId2"/>
          <a:srcRect/>
          <a:stretch>
            <a:fillRect/>
          </a:stretch>
        </p:blipFill>
        <p:spPr bwMode="auto">
          <a:xfrm>
            <a:off x="228600" y="1219200"/>
            <a:ext cx="1714500" cy="1924051"/>
          </a:xfrm>
          <a:prstGeom prst="rect">
            <a:avLst/>
          </a:prstGeom>
          <a:noFill/>
        </p:spPr>
      </p:pic>
      <p:sp>
        <p:nvSpPr>
          <p:cNvPr id="7" name="TextBox 6"/>
          <p:cNvSpPr txBox="1"/>
          <p:nvPr/>
        </p:nvSpPr>
        <p:spPr>
          <a:xfrm>
            <a:off x="2057400" y="1524000"/>
            <a:ext cx="5029200" cy="923330"/>
          </a:xfrm>
          <a:prstGeom prst="rect">
            <a:avLst/>
          </a:prstGeom>
          <a:noFill/>
        </p:spPr>
        <p:txBody>
          <a:bodyPr wrap="square" rtlCol="0">
            <a:spAutoFit/>
          </a:bodyPr>
          <a:lstStyle/>
          <a:p>
            <a:r>
              <a:rPr lang="en-US" dirty="0" smtClean="0"/>
              <a:t>Earthenware (Low fire pottery) 1800 degrees, permeable, must be glazed if used for food or water.</a:t>
            </a:r>
            <a:endParaRPr lang="en-US" dirty="0"/>
          </a:p>
        </p:txBody>
      </p:sp>
      <p:pic>
        <p:nvPicPr>
          <p:cNvPr id="1028" name="Picture 4" descr="http://www.treehugger.com/western-stoneware-bowl-photo.jpg"/>
          <p:cNvPicPr>
            <a:picLocks noChangeAspect="1" noChangeArrowheads="1"/>
          </p:cNvPicPr>
          <p:nvPr/>
        </p:nvPicPr>
        <p:blipFill>
          <a:blip r:embed="rId3"/>
          <a:srcRect/>
          <a:stretch>
            <a:fillRect/>
          </a:stretch>
        </p:blipFill>
        <p:spPr bwMode="auto">
          <a:xfrm>
            <a:off x="5257800" y="2895600"/>
            <a:ext cx="2533650" cy="1685476"/>
          </a:xfrm>
          <a:prstGeom prst="rect">
            <a:avLst/>
          </a:prstGeom>
          <a:noFill/>
        </p:spPr>
      </p:pic>
      <p:sp>
        <p:nvSpPr>
          <p:cNvPr id="9" name="TextBox 8"/>
          <p:cNvSpPr txBox="1"/>
          <p:nvPr/>
        </p:nvSpPr>
        <p:spPr>
          <a:xfrm>
            <a:off x="1981200" y="3276600"/>
            <a:ext cx="3429000" cy="923330"/>
          </a:xfrm>
          <a:prstGeom prst="rect">
            <a:avLst/>
          </a:prstGeom>
          <a:noFill/>
        </p:spPr>
        <p:txBody>
          <a:bodyPr wrap="square" rtlCol="0">
            <a:spAutoFit/>
          </a:bodyPr>
          <a:lstStyle/>
          <a:p>
            <a:r>
              <a:rPr lang="en-US" dirty="0" smtClean="0"/>
              <a:t>Stoneware (High fire pottery) </a:t>
            </a:r>
          </a:p>
          <a:p>
            <a:r>
              <a:rPr lang="en-US" dirty="0" smtClean="0"/>
              <a:t>2100-2300 degrees, increased porosity, no glaze required</a:t>
            </a:r>
            <a:endParaRPr lang="en-US" dirty="0"/>
          </a:p>
        </p:txBody>
      </p:sp>
      <p:pic>
        <p:nvPicPr>
          <p:cNvPr id="1030" name="Picture 6" descr="http://images.oneofakindantiques.com/1696_antique_royal_vienna_porcelain_pedestal_tureen_A.jpg"/>
          <p:cNvPicPr>
            <a:picLocks noChangeAspect="1" noChangeArrowheads="1"/>
          </p:cNvPicPr>
          <p:nvPr/>
        </p:nvPicPr>
        <p:blipFill>
          <a:blip r:embed="rId4"/>
          <a:srcRect/>
          <a:stretch>
            <a:fillRect/>
          </a:stretch>
        </p:blipFill>
        <p:spPr bwMode="auto">
          <a:xfrm>
            <a:off x="304800" y="4343400"/>
            <a:ext cx="1981200" cy="2316839"/>
          </a:xfrm>
          <a:prstGeom prst="rect">
            <a:avLst/>
          </a:prstGeom>
          <a:noFill/>
        </p:spPr>
      </p:pic>
      <p:sp>
        <p:nvSpPr>
          <p:cNvPr id="12" name="TextBox 11"/>
          <p:cNvSpPr txBox="1"/>
          <p:nvPr/>
        </p:nvSpPr>
        <p:spPr>
          <a:xfrm>
            <a:off x="2590800" y="5334000"/>
            <a:ext cx="4114800" cy="923330"/>
          </a:xfrm>
          <a:prstGeom prst="rect">
            <a:avLst/>
          </a:prstGeom>
          <a:noFill/>
        </p:spPr>
        <p:txBody>
          <a:bodyPr wrap="square" rtlCol="0">
            <a:spAutoFit/>
          </a:bodyPr>
          <a:lstStyle/>
          <a:p>
            <a:r>
              <a:rPr lang="en-US" dirty="0" smtClean="0"/>
              <a:t>Porcelain 2600 degrees, purest clay, white clay body, no glaze required, usually enameled or painted</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www.mottsraku.com/images/RakuandNakedRakuFiringRussellMott.jpg"/>
          <p:cNvPicPr>
            <a:picLocks noChangeAspect="1" noChangeArrowheads="1"/>
          </p:cNvPicPr>
          <p:nvPr/>
        </p:nvPicPr>
        <p:blipFill>
          <a:blip r:embed="rId2"/>
          <a:srcRect/>
          <a:stretch>
            <a:fillRect/>
          </a:stretch>
        </p:blipFill>
        <p:spPr bwMode="auto">
          <a:xfrm>
            <a:off x="762000" y="3962400"/>
            <a:ext cx="3771900" cy="2514600"/>
          </a:xfrm>
          <a:prstGeom prst="rect">
            <a:avLst/>
          </a:prstGeom>
          <a:noFill/>
        </p:spPr>
      </p:pic>
      <p:sp>
        <p:nvSpPr>
          <p:cNvPr id="3" name="TextBox 2"/>
          <p:cNvSpPr txBox="1"/>
          <p:nvPr/>
        </p:nvSpPr>
        <p:spPr>
          <a:xfrm>
            <a:off x="381000" y="152400"/>
            <a:ext cx="7391400" cy="830997"/>
          </a:xfrm>
          <a:prstGeom prst="rect">
            <a:avLst/>
          </a:prstGeom>
          <a:noFill/>
        </p:spPr>
        <p:txBody>
          <a:bodyPr wrap="square" rtlCol="0">
            <a:spAutoFit/>
          </a:bodyPr>
          <a:lstStyle/>
          <a:p>
            <a:pPr algn="ctr"/>
            <a:r>
              <a:rPr lang="en-US" sz="4800" dirty="0" err="1" smtClean="0"/>
              <a:t>Raku</a:t>
            </a:r>
            <a:r>
              <a:rPr lang="en-US" sz="4800" dirty="0" smtClean="0"/>
              <a:t> Firing</a:t>
            </a:r>
            <a:endParaRPr lang="en-US" sz="4800" dirty="0"/>
          </a:p>
        </p:txBody>
      </p:sp>
      <p:pic>
        <p:nvPicPr>
          <p:cNvPr id="43010" name="Picture 2" descr="http://t1.gstatic.com/images?q=tbn:ANd9GcQiDmjEqdQsUM1tZqFXHuwlraMHgeYtKy2S1-cTGe3Yw4UFVdEdEBzd0-5i"/>
          <p:cNvPicPr>
            <a:picLocks noChangeAspect="1" noChangeArrowheads="1"/>
          </p:cNvPicPr>
          <p:nvPr/>
        </p:nvPicPr>
        <p:blipFill>
          <a:blip r:embed="rId3"/>
          <a:srcRect/>
          <a:stretch>
            <a:fillRect/>
          </a:stretch>
        </p:blipFill>
        <p:spPr bwMode="auto">
          <a:xfrm>
            <a:off x="5181600" y="4038600"/>
            <a:ext cx="1933575" cy="2371726"/>
          </a:xfrm>
          <a:prstGeom prst="rect">
            <a:avLst/>
          </a:prstGeom>
          <a:noFill/>
        </p:spPr>
      </p:pic>
      <p:sp>
        <p:nvSpPr>
          <p:cNvPr id="5" name="Rectangle 4"/>
          <p:cNvSpPr/>
          <p:nvPr/>
        </p:nvSpPr>
        <p:spPr>
          <a:xfrm>
            <a:off x="228600" y="990600"/>
            <a:ext cx="7772400" cy="2862322"/>
          </a:xfrm>
          <a:prstGeom prst="rect">
            <a:avLst/>
          </a:prstGeom>
        </p:spPr>
        <p:txBody>
          <a:bodyPr wrap="square">
            <a:spAutoFit/>
          </a:bodyPr>
          <a:lstStyle/>
          <a:p>
            <a:pPr algn="ctr"/>
            <a:r>
              <a:rPr lang="en-US" sz="2000" dirty="0" smtClean="0"/>
              <a:t>The process of  </a:t>
            </a:r>
            <a:r>
              <a:rPr lang="en-US" sz="2000" dirty="0" err="1" smtClean="0"/>
              <a:t>Raku</a:t>
            </a:r>
            <a:r>
              <a:rPr lang="en-US" sz="2000" dirty="0" smtClean="0"/>
              <a:t> firing differs from other firing methods because the pots are removed from the kiln at their maximum temperature</a:t>
            </a:r>
            <a:r>
              <a:rPr lang="en-US" sz="2000" dirty="0" smtClean="0"/>
              <a:t>. </a:t>
            </a:r>
            <a:r>
              <a:rPr lang="en-US" sz="2000" dirty="0" err="1" smtClean="0"/>
              <a:t>Raku</a:t>
            </a:r>
            <a:r>
              <a:rPr lang="en-US" sz="2000" dirty="0" smtClean="0"/>
              <a:t> uses a different type of clay that can withstand rapid changes in </a:t>
            </a:r>
            <a:r>
              <a:rPr lang="en-US" sz="2000" dirty="0" smtClean="0"/>
              <a:t>temperature. Pots are heated to 1800 degrees F, the kiln is opened and each molten glazed pot is removed with a pair of tongs. The extremely hot pots are placed into </a:t>
            </a:r>
            <a:r>
              <a:rPr lang="en-US" sz="2000" dirty="0" smtClean="0"/>
              <a:t>containers </a:t>
            </a:r>
            <a:r>
              <a:rPr lang="en-US" sz="2000" dirty="0" smtClean="0"/>
              <a:t>of sawdust which produces thick black smoke. The carbon is wicked into </a:t>
            </a:r>
            <a:r>
              <a:rPr lang="en-US" sz="2000" dirty="0" smtClean="0"/>
              <a:t>the </a:t>
            </a:r>
            <a:r>
              <a:rPr lang="en-US" sz="2000" dirty="0" smtClean="0"/>
              <a:t>porous clay body,  blackening the clay and accentuating the crackle pattern of the glaze</a:t>
            </a:r>
            <a:r>
              <a:rPr lang="en-US" sz="2000" dirty="0" smtClean="0"/>
              <a:t>. </a:t>
            </a:r>
            <a:endParaRPr lang="en-US" sz="20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304800"/>
            <a:ext cx="2743200" cy="830997"/>
          </a:xfrm>
          <a:prstGeom prst="rect">
            <a:avLst/>
          </a:prstGeom>
          <a:noFill/>
        </p:spPr>
        <p:txBody>
          <a:bodyPr wrap="square" rtlCol="0">
            <a:spAutoFit/>
          </a:bodyPr>
          <a:lstStyle/>
          <a:p>
            <a:pPr algn="ctr"/>
            <a:r>
              <a:rPr lang="en-US" sz="4800" dirty="0" err="1" smtClean="0"/>
              <a:t>Raku</a:t>
            </a:r>
            <a:endParaRPr lang="en-US" sz="4800" dirty="0"/>
          </a:p>
        </p:txBody>
      </p:sp>
      <p:pic>
        <p:nvPicPr>
          <p:cNvPr id="41988" name="Picture 4" descr="http://www.mathiepottery.com/abstract_paintings/10-07/Raku-092.jpg"/>
          <p:cNvPicPr>
            <a:picLocks noChangeAspect="1" noChangeArrowheads="1"/>
          </p:cNvPicPr>
          <p:nvPr/>
        </p:nvPicPr>
        <p:blipFill>
          <a:blip r:embed="rId2"/>
          <a:srcRect/>
          <a:stretch>
            <a:fillRect/>
          </a:stretch>
        </p:blipFill>
        <p:spPr bwMode="auto">
          <a:xfrm>
            <a:off x="5257800" y="3657600"/>
            <a:ext cx="3514725" cy="3023419"/>
          </a:xfrm>
          <a:prstGeom prst="rect">
            <a:avLst/>
          </a:prstGeom>
          <a:noFill/>
        </p:spPr>
      </p:pic>
      <p:pic>
        <p:nvPicPr>
          <p:cNvPr id="41990" name="Picture 6" descr="http://www.natureofclay.com/images/090527RakuVase.jpg"/>
          <p:cNvPicPr>
            <a:picLocks noChangeAspect="1" noChangeArrowheads="1"/>
          </p:cNvPicPr>
          <p:nvPr/>
        </p:nvPicPr>
        <p:blipFill>
          <a:blip r:embed="rId3"/>
          <a:srcRect/>
          <a:stretch>
            <a:fillRect/>
          </a:stretch>
        </p:blipFill>
        <p:spPr bwMode="auto">
          <a:xfrm>
            <a:off x="4648200" y="1447800"/>
            <a:ext cx="1766468" cy="2552700"/>
          </a:xfrm>
          <a:prstGeom prst="rect">
            <a:avLst/>
          </a:prstGeom>
          <a:noFill/>
        </p:spPr>
      </p:pic>
      <p:pic>
        <p:nvPicPr>
          <p:cNvPr id="41986" name="Picture 2" descr="http://www.ironandlace.com/raku%20pottery%20vase%202.jpg"/>
          <p:cNvPicPr>
            <a:picLocks noChangeAspect="1" noChangeArrowheads="1"/>
          </p:cNvPicPr>
          <p:nvPr/>
        </p:nvPicPr>
        <p:blipFill>
          <a:blip r:embed="rId4"/>
          <a:srcRect/>
          <a:stretch>
            <a:fillRect/>
          </a:stretch>
        </p:blipFill>
        <p:spPr bwMode="auto">
          <a:xfrm>
            <a:off x="6248400" y="228600"/>
            <a:ext cx="2433988" cy="2590800"/>
          </a:xfrm>
          <a:prstGeom prst="rect">
            <a:avLst/>
          </a:prstGeom>
          <a:noFill/>
        </p:spPr>
      </p:pic>
      <p:sp>
        <p:nvSpPr>
          <p:cNvPr id="9" name="TextBox 8"/>
          <p:cNvSpPr txBox="1"/>
          <p:nvPr/>
        </p:nvSpPr>
        <p:spPr>
          <a:xfrm>
            <a:off x="228600" y="1219200"/>
            <a:ext cx="4114800" cy="1200329"/>
          </a:xfrm>
          <a:prstGeom prst="rect">
            <a:avLst/>
          </a:prstGeom>
          <a:noFill/>
        </p:spPr>
        <p:txBody>
          <a:bodyPr wrap="square" rtlCol="0">
            <a:spAutoFit/>
          </a:bodyPr>
          <a:lstStyle/>
          <a:p>
            <a:pPr algn="ctr"/>
            <a:r>
              <a:rPr lang="en-US" dirty="0" smtClean="0"/>
              <a:t>Many times </a:t>
            </a:r>
            <a:r>
              <a:rPr lang="en-US" dirty="0" err="1" smtClean="0"/>
              <a:t>Raku</a:t>
            </a:r>
            <a:r>
              <a:rPr lang="en-US" dirty="0" smtClean="0"/>
              <a:t> can be distinctly recognized by its metallic colors that cannot be created using traditional glazes.</a:t>
            </a:r>
            <a:endParaRPr lang="en-US" dirty="0"/>
          </a:p>
        </p:txBody>
      </p:sp>
      <p:pic>
        <p:nvPicPr>
          <p:cNvPr id="41998" name="Picture 14" descr="http://mathewsstudiotour.files.wordpress.com/2008/10/two-piece-raku-vase.jpg"/>
          <p:cNvPicPr>
            <a:picLocks noChangeAspect="1" noChangeArrowheads="1"/>
          </p:cNvPicPr>
          <p:nvPr/>
        </p:nvPicPr>
        <p:blipFill>
          <a:blip r:embed="rId5"/>
          <a:srcRect/>
          <a:stretch>
            <a:fillRect/>
          </a:stretch>
        </p:blipFill>
        <p:spPr bwMode="auto">
          <a:xfrm>
            <a:off x="304800" y="2743200"/>
            <a:ext cx="1930400" cy="2895600"/>
          </a:xfrm>
          <a:prstGeom prst="rect">
            <a:avLst/>
          </a:prstGeom>
          <a:noFill/>
        </p:spPr>
      </p:pic>
      <p:pic>
        <p:nvPicPr>
          <p:cNvPr id="41996" name="Picture 12" descr="http://ny-image3.etsy.com/il_430xN.47151383.jpg"/>
          <p:cNvPicPr>
            <a:picLocks noChangeAspect="1" noChangeArrowheads="1"/>
          </p:cNvPicPr>
          <p:nvPr/>
        </p:nvPicPr>
        <p:blipFill>
          <a:blip r:embed="rId6"/>
          <a:srcRect/>
          <a:stretch>
            <a:fillRect/>
          </a:stretch>
        </p:blipFill>
        <p:spPr bwMode="auto">
          <a:xfrm>
            <a:off x="2057400" y="3733800"/>
            <a:ext cx="2819400" cy="302266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shoutaboutcarolina.com/wp-content/uploads/2009/10/native-americans-the-first-potters-seagrove-nc.jpg"/>
          <p:cNvPicPr>
            <a:picLocks noChangeAspect="1" noChangeArrowheads="1"/>
          </p:cNvPicPr>
          <p:nvPr/>
        </p:nvPicPr>
        <p:blipFill>
          <a:blip r:embed="rId2"/>
          <a:srcRect/>
          <a:stretch>
            <a:fillRect/>
          </a:stretch>
        </p:blipFill>
        <p:spPr bwMode="auto">
          <a:xfrm>
            <a:off x="3657600" y="1524000"/>
            <a:ext cx="5267325" cy="3952876"/>
          </a:xfrm>
          <a:prstGeom prst="rect">
            <a:avLst/>
          </a:prstGeom>
          <a:noFill/>
        </p:spPr>
      </p:pic>
      <p:sp>
        <p:nvSpPr>
          <p:cNvPr id="4" name="TextBox 3"/>
          <p:cNvSpPr txBox="1"/>
          <p:nvPr/>
        </p:nvSpPr>
        <p:spPr>
          <a:xfrm>
            <a:off x="381000" y="304800"/>
            <a:ext cx="7391400" cy="830997"/>
          </a:xfrm>
          <a:prstGeom prst="rect">
            <a:avLst/>
          </a:prstGeom>
          <a:noFill/>
        </p:spPr>
        <p:txBody>
          <a:bodyPr wrap="square" rtlCol="0">
            <a:spAutoFit/>
          </a:bodyPr>
          <a:lstStyle/>
          <a:p>
            <a:pPr algn="ctr"/>
            <a:r>
              <a:rPr lang="en-US" sz="4800" dirty="0" smtClean="0"/>
              <a:t>NC Pottery Timeline</a:t>
            </a:r>
            <a:endParaRPr lang="en-US" sz="4800" dirty="0"/>
          </a:p>
        </p:txBody>
      </p:sp>
      <p:sp>
        <p:nvSpPr>
          <p:cNvPr id="5" name="TextBox 4"/>
          <p:cNvSpPr txBox="1"/>
          <p:nvPr/>
        </p:nvSpPr>
        <p:spPr>
          <a:xfrm>
            <a:off x="228600" y="1143000"/>
            <a:ext cx="3276600" cy="2862322"/>
          </a:xfrm>
          <a:prstGeom prst="rect">
            <a:avLst/>
          </a:prstGeom>
          <a:noFill/>
        </p:spPr>
        <p:txBody>
          <a:bodyPr wrap="square" rtlCol="0">
            <a:spAutoFit/>
          </a:bodyPr>
          <a:lstStyle/>
          <a:p>
            <a:pPr algn="ctr"/>
            <a:r>
              <a:rPr lang="en-US" dirty="0" smtClean="0"/>
              <a:t>First NC Potters were the Native Americans, producing pottery as early as 3000 BC. Pottery was mainly used for food preparation and cooking. Clay pots were pit fired. Pots were made in a conical shape for sitting in the fire pit and allowing the fire to be around the pot.</a:t>
            </a:r>
            <a:endParaRPr lang="en-US" dirty="0"/>
          </a:p>
        </p:txBody>
      </p:sp>
      <p:pic>
        <p:nvPicPr>
          <p:cNvPr id="6" name="Picture 4" descr="http://learningmanchester.files.wordpress.com/2010/08/black-topped-red-ware.jpg?w=126"/>
          <p:cNvPicPr>
            <a:picLocks noChangeAspect="1" noChangeArrowheads="1"/>
          </p:cNvPicPr>
          <p:nvPr/>
        </p:nvPicPr>
        <p:blipFill>
          <a:blip r:embed="rId3"/>
          <a:srcRect/>
          <a:stretch>
            <a:fillRect/>
          </a:stretch>
        </p:blipFill>
        <p:spPr bwMode="auto">
          <a:xfrm>
            <a:off x="838200" y="4114800"/>
            <a:ext cx="2062001" cy="2438400"/>
          </a:xfrm>
          <a:prstGeom prst="rect">
            <a:avLst/>
          </a:prstGeom>
          <a:noFill/>
        </p:spPr>
      </p:pic>
      <p:sp>
        <p:nvSpPr>
          <p:cNvPr id="7" name="TextBox 6"/>
          <p:cNvSpPr txBox="1"/>
          <p:nvPr/>
        </p:nvSpPr>
        <p:spPr>
          <a:xfrm>
            <a:off x="2819400" y="5638800"/>
            <a:ext cx="5334000" cy="954107"/>
          </a:xfrm>
          <a:prstGeom prst="rect">
            <a:avLst/>
          </a:prstGeom>
          <a:noFill/>
        </p:spPr>
        <p:txBody>
          <a:bodyPr wrap="square" rtlCol="0">
            <a:spAutoFit/>
          </a:bodyPr>
          <a:lstStyle/>
          <a:p>
            <a:pPr algn="ctr"/>
            <a:r>
              <a:rPr lang="en-US" sz="2800" dirty="0" smtClean="0"/>
              <a:t>Native Americans first NC potters.</a:t>
            </a:r>
            <a:endParaRPr lang="en-US"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304800"/>
            <a:ext cx="7391400" cy="830997"/>
          </a:xfrm>
          <a:prstGeom prst="rect">
            <a:avLst/>
          </a:prstGeom>
          <a:noFill/>
        </p:spPr>
        <p:txBody>
          <a:bodyPr wrap="square" rtlCol="0">
            <a:spAutoFit/>
          </a:bodyPr>
          <a:lstStyle/>
          <a:p>
            <a:pPr algn="ctr"/>
            <a:r>
              <a:rPr lang="en-US" sz="4800" dirty="0" smtClean="0"/>
              <a:t>Moravians</a:t>
            </a:r>
            <a:endParaRPr lang="en-US" sz="4800" dirty="0"/>
          </a:p>
        </p:txBody>
      </p:sp>
      <p:sp>
        <p:nvSpPr>
          <p:cNvPr id="4" name="TextBox 3"/>
          <p:cNvSpPr txBox="1"/>
          <p:nvPr/>
        </p:nvSpPr>
        <p:spPr>
          <a:xfrm>
            <a:off x="304800" y="1143000"/>
            <a:ext cx="3276600" cy="5355312"/>
          </a:xfrm>
          <a:prstGeom prst="rect">
            <a:avLst/>
          </a:prstGeom>
          <a:noFill/>
        </p:spPr>
        <p:txBody>
          <a:bodyPr wrap="square" rtlCol="0">
            <a:spAutoFit/>
          </a:bodyPr>
          <a:lstStyle/>
          <a:p>
            <a:pPr algn="ctr"/>
            <a:r>
              <a:rPr lang="en-US" dirty="0" smtClean="0"/>
              <a:t>The Moravians moved from Pennsylvania to North Carolina in 1754 and established the community of </a:t>
            </a:r>
            <a:r>
              <a:rPr lang="en-US" dirty="0" err="1" smtClean="0"/>
              <a:t>Bethabara</a:t>
            </a:r>
            <a:r>
              <a:rPr lang="en-US" dirty="0" smtClean="0"/>
              <a:t> around the area that is now Winston Salem. Gottfried </a:t>
            </a:r>
            <a:r>
              <a:rPr lang="en-US" dirty="0" err="1" smtClean="0"/>
              <a:t>Aust</a:t>
            </a:r>
            <a:r>
              <a:rPr lang="en-US" dirty="0" smtClean="0"/>
              <a:t> was the first Master Moravian Potter in North Carolina. The pottery created was very </a:t>
            </a:r>
            <a:r>
              <a:rPr lang="en-US" b="1" dirty="0" smtClean="0"/>
              <a:t>Utilitarian (artwork that serves a purpose) </a:t>
            </a:r>
            <a:r>
              <a:rPr lang="en-US" dirty="0" smtClean="0"/>
              <a:t>Jugs, bowls, pans, bottles, jars, pots, mugs and plates. Function was more important then decoration. The Moravian potters were very technically sound and only focused on making pottery.  </a:t>
            </a:r>
            <a:endParaRPr lang="en-US" b="1" dirty="0"/>
          </a:p>
        </p:txBody>
      </p:sp>
      <p:pic>
        <p:nvPicPr>
          <p:cNvPr id="6" name="Picture 2" descr="http://images.oneofakindantiques.com/5597_connecticut_stoneware_crock_1.jpg"/>
          <p:cNvPicPr>
            <a:picLocks noChangeAspect="1" noChangeArrowheads="1"/>
          </p:cNvPicPr>
          <p:nvPr/>
        </p:nvPicPr>
        <p:blipFill>
          <a:blip r:embed="rId2"/>
          <a:srcRect/>
          <a:stretch>
            <a:fillRect/>
          </a:stretch>
        </p:blipFill>
        <p:spPr bwMode="auto">
          <a:xfrm>
            <a:off x="6096000" y="152400"/>
            <a:ext cx="2667000" cy="2866775"/>
          </a:xfrm>
          <a:prstGeom prst="rect">
            <a:avLst/>
          </a:prstGeom>
          <a:noFill/>
        </p:spPr>
      </p:pic>
      <p:pic>
        <p:nvPicPr>
          <p:cNvPr id="7" name="Picture 4" descr="http://www.cosbert.com/bottles/images/view_stoneware_cpc142a.jpg"/>
          <p:cNvPicPr>
            <a:picLocks noChangeAspect="1" noChangeArrowheads="1"/>
          </p:cNvPicPr>
          <p:nvPr/>
        </p:nvPicPr>
        <p:blipFill>
          <a:blip r:embed="rId3"/>
          <a:srcRect/>
          <a:stretch>
            <a:fillRect/>
          </a:stretch>
        </p:blipFill>
        <p:spPr bwMode="auto">
          <a:xfrm>
            <a:off x="3733800" y="1752600"/>
            <a:ext cx="1887139" cy="4038600"/>
          </a:xfrm>
          <a:prstGeom prst="rect">
            <a:avLst/>
          </a:prstGeom>
          <a:noFill/>
        </p:spPr>
      </p:pic>
      <p:pic>
        <p:nvPicPr>
          <p:cNvPr id="30724" name="Picture 4" descr="http://www.crockerfarm.com/photos/6668.0.jpg"/>
          <p:cNvPicPr>
            <a:picLocks noChangeAspect="1" noChangeArrowheads="1"/>
          </p:cNvPicPr>
          <p:nvPr/>
        </p:nvPicPr>
        <p:blipFill>
          <a:blip r:embed="rId4"/>
          <a:srcRect/>
          <a:stretch>
            <a:fillRect/>
          </a:stretch>
        </p:blipFill>
        <p:spPr bwMode="auto">
          <a:xfrm>
            <a:off x="6324600" y="3352800"/>
            <a:ext cx="2128520" cy="3048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flowergardengirl.files.wordpress.com/2008/11/cbowl4.jpg"/>
          <p:cNvPicPr>
            <a:picLocks noChangeAspect="1" noChangeArrowheads="1"/>
          </p:cNvPicPr>
          <p:nvPr/>
        </p:nvPicPr>
        <p:blipFill>
          <a:blip r:embed="rId2"/>
          <a:srcRect/>
          <a:stretch>
            <a:fillRect/>
          </a:stretch>
        </p:blipFill>
        <p:spPr bwMode="auto">
          <a:xfrm>
            <a:off x="304800" y="3429000"/>
            <a:ext cx="3130832" cy="3124200"/>
          </a:xfrm>
          <a:prstGeom prst="rect">
            <a:avLst/>
          </a:prstGeom>
          <a:noFill/>
        </p:spPr>
      </p:pic>
      <p:pic>
        <p:nvPicPr>
          <p:cNvPr id="3" name="Picture 2" descr="http://www.antiquesandfineart.com/articles/media/images/00701-00800/00723/fig4.jpg"/>
          <p:cNvPicPr>
            <a:picLocks noChangeAspect="1" noChangeArrowheads="1"/>
          </p:cNvPicPr>
          <p:nvPr/>
        </p:nvPicPr>
        <p:blipFill>
          <a:blip r:embed="rId3"/>
          <a:srcRect/>
          <a:stretch>
            <a:fillRect/>
          </a:stretch>
        </p:blipFill>
        <p:spPr bwMode="auto">
          <a:xfrm>
            <a:off x="5029200" y="1447800"/>
            <a:ext cx="2381250" cy="2314575"/>
          </a:xfrm>
          <a:prstGeom prst="rect">
            <a:avLst/>
          </a:prstGeom>
          <a:noFill/>
        </p:spPr>
      </p:pic>
      <p:pic>
        <p:nvPicPr>
          <p:cNvPr id="9218" name="Picture 2" descr="http://core.ecu.edu/art/duffym/3980-6917/moravpict6.jpg"/>
          <p:cNvPicPr>
            <a:picLocks noChangeAspect="1" noChangeArrowheads="1"/>
          </p:cNvPicPr>
          <p:nvPr/>
        </p:nvPicPr>
        <p:blipFill>
          <a:blip r:embed="rId4"/>
          <a:srcRect/>
          <a:stretch>
            <a:fillRect/>
          </a:stretch>
        </p:blipFill>
        <p:spPr bwMode="auto">
          <a:xfrm>
            <a:off x="3429000" y="4343400"/>
            <a:ext cx="4162425" cy="1743076"/>
          </a:xfrm>
          <a:prstGeom prst="rect">
            <a:avLst/>
          </a:prstGeom>
          <a:noFill/>
        </p:spPr>
      </p:pic>
      <p:sp>
        <p:nvSpPr>
          <p:cNvPr id="5" name="TextBox 4"/>
          <p:cNvSpPr txBox="1"/>
          <p:nvPr/>
        </p:nvSpPr>
        <p:spPr>
          <a:xfrm>
            <a:off x="381000" y="304800"/>
            <a:ext cx="7391400" cy="830997"/>
          </a:xfrm>
          <a:prstGeom prst="rect">
            <a:avLst/>
          </a:prstGeom>
          <a:noFill/>
        </p:spPr>
        <p:txBody>
          <a:bodyPr wrap="square" rtlCol="0">
            <a:spAutoFit/>
          </a:bodyPr>
          <a:lstStyle/>
          <a:p>
            <a:pPr algn="ctr"/>
            <a:r>
              <a:rPr lang="en-US" sz="4800" dirty="0" smtClean="0"/>
              <a:t>Moravian Pottery</a:t>
            </a:r>
            <a:endParaRPr lang="en-US" sz="4800" dirty="0"/>
          </a:p>
        </p:txBody>
      </p:sp>
      <p:sp>
        <p:nvSpPr>
          <p:cNvPr id="6" name="TextBox 5"/>
          <p:cNvSpPr txBox="1"/>
          <p:nvPr/>
        </p:nvSpPr>
        <p:spPr>
          <a:xfrm>
            <a:off x="381000" y="1143000"/>
            <a:ext cx="4267200" cy="2308324"/>
          </a:xfrm>
          <a:prstGeom prst="rect">
            <a:avLst/>
          </a:prstGeom>
          <a:noFill/>
        </p:spPr>
        <p:txBody>
          <a:bodyPr wrap="square" rtlCol="0">
            <a:spAutoFit/>
          </a:bodyPr>
          <a:lstStyle/>
          <a:p>
            <a:pPr algn="ctr"/>
            <a:r>
              <a:rPr lang="en-US" dirty="0" smtClean="0"/>
              <a:t>Moravian potters would later use the decorative technique of slip trailing to create intricate designs on their pottery. Many of the symbols included carried religious importance to the Moravians that believed that all of their works should created in honor of God. </a:t>
            </a:r>
            <a:endParaRPr lang="en-US"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304800"/>
            <a:ext cx="7391400" cy="830997"/>
          </a:xfrm>
          <a:prstGeom prst="rect">
            <a:avLst/>
          </a:prstGeom>
          <a:noFill/>
        </p:spPr>
        <p:txBody>
          <a:bodyPr wrap="square" rtlCol="0">
            <a:spAutoFit/>
          </a:bodyPr>
          <a:lstStyle/>
          <a:p>
            <a:pPr algn="ctr"/>
            <a:r>
              <a:rPr lang="en-US" sz="4800" dirty="0" smtClean="0"/>
              <a:t>Folk Potters</a:t>
            </a:r>
            <a:endParaRPr lang="en-US" sz="4800" dirty="0"/>
          </a:p>
        </p:txBody>
      </p:sp>
      <p:sp>
        <p:nvSpPr>
          <p:cNvPr id="4" name="TextBox 3"/>
          <p:cNvSpPr txBox="1"/>
          <p:nvPr/>
        </p:nvSpPr>
        <p:spPr>
          <a:xfrm>
            <a:off x="381000" y="1066800"/>
            <a:ext cx="3810000" cy="5632311"/>
          </a:xfrm>
          <a:prstGeom prst="rect">
            <a:avLst/>
          </a:prstGeom>
          <a:noFill/>
        </p:spPr>
        <p:txBody>
          <a:bodyPr wrap="square" rtlCol="0">
            <a:spAutoFit/>
          </a:bodyPr>
          <a:lstStyle/>
          <a:p>
            <a:pPr algn="ctr"/>
            <a:r>
              <a:rPr lang="en-US" sz="2400" dirty="0" smtClean="0"/>
              <a:t>Folk potters were independent rural farmers, who made pottery when they had time away from their crops. Their techniques weren’t as polished and all of their wares were made for Utilitarian purposes. Jars, jugs, milk churns, pitchers, baking dishes and chamber pots. Pottery was mainly used for food and liquid storage. </a:t>
            </a:r>
            <a:endParaRPr lang="en-US" sz="2400" b="1" dirty="0"/>
          </a:p>
        </p:txBody>
      </p:sp>
      <p:pic>
        <p:nvPicPr>
          <p:cNvPr id="44034" name="Picture 2" descr="http://nathansapp.com/items/505826%20pottery%20jug.JPG"/>
          <p:cNvPicPr>
            <a:picLocks noChangeAspect="1" noChangeArrowheads="1"/>
          </p:cNvPicPr>
          <p:nvPr/>
        </p:nvPicPr>
        <p:blipFill>
          <a:blip r:embed="rId2"/>
          <a:srcRect/>
          <a:stretch>
            <a:fillRect/>
          </a:stretch>
        </p:blipFill>
        <p:spPr bwMode="auto">
          <a:xfrm>
            <a:off x="6324600" y="228600"/>
            <a:ext cx="2373580" cy="3124200"/>
          </a:xfrm>
          <a:prstGeom prst="rect">
            <a:avLst/>
          </a:prstGeom>
          <a:noFill/>
        </p:spPr>
      </p:pic>
      <p:pic>
        <p:nvPicPr>
          <p:cNvPr id="44036" name="Picture 4" descr="http://photos.liveauctioneers.com/houses/brunkauctions/26233/0232_1_md.jpg"/>
          <p:cNvPicPr>
            <a:picLocks noChangeAspect="1" noChangeArrowheads="1"/>
          </p:cNvPicPr>
          <p:nvPr/>
        </p:nvPicPr>
        <p:blipFill>
          <a:blip r:embed="rId3"/>
          <a:srcRect/>
          <a:stretch>
            <a:fillRect/>
          </a:stretch>
        </p:blipFill>
        <p:spPr bwMode="auto">
          <a:xfrm>
            <a:off x="4267200" y="3048000"/>
            <a:ext cx="2686050" cy="2238376"/>
          </a:xfrm>
          <a:prstGeom prst="rect">
            <a:avLst/>
          </a:prstGeom>
          <a:noFill/>
        </p:spPr>
      </p:pic>
      <p:pic>
        <p:nvPicPr>
          <p:cNvPr id="44038" name="Picture 6" descr="http://wikiclay.com/sites/wikiclay.com/files/images/Alkaline_glass.jpg"/>
          <p:cNvPicPr>
            <a:picLocks noChangeAspect="1" noChangeArrowheads="1"/>
          </p:cNvPicPr>
          <p:nvPr/>
        </p:nvPicPr>
        <p:blipFill>
          <a:blip r:embed="rId4"/>
          <a:srcRect/>
          <a:stretch>
            <a:fillRect/>
          </a:stretch>
        </p:blipFill>
        <p:spPr bwMode="auto">
          <a:xfrm>
            <a:off x="6858000" y="3733800"/>
            <a:ext cx="2028825" cy="2847474"/>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thisdayinpotteryhistory.files.wordpress.com/2010/10/south-carolina-face-jugs.jpg"/>
          <p:cNvPicPr>
            <a:picLocks noChangeAspect="1" noChangeArrowheads="1"/>
          </p:cNvPicPr>
          <p:nvPr/>
        </p:nvPicPr>
        <p:blipFill>
          <a:blip r:embed="rId2"/>
          <a:srcRect/>
          <a:stretch>
            <a:fillRect/>
          </a:stretch>
        </p:blipFill>
        <p:spPr bwMode="auto">
          <a:xfrm>
            <a:off x="5791200" y="228600"/>
            <a:ext cx="1905000" cy="1133476"/>
          </a:xfrm>
          <a:prstGeom prst="rect">
            <a:avLst/>
          </a:prstGeom>
          <a:noFill/>
        </p:spPr>
      </p:pic>
      <p:sp>
        <p:nvSpPr>
          <p:cNvPr id="6" name="TextBox 5"/>
          <p:cNvSpPr txBox="1"/>
          <p:nvPr/>
        </p:nvSpPr>
        <p:spPr>
          <a:xfrm>
            <a:off x="381000" y="304800"/>
            <a:ext cx="7391400" cy="830997"/>
          </a:xfrm>
          <a:prstGeom prst="rect">
            <a:avLst/>
          </a:prstGeom>
          <a:noFill/>
        </p:spPr>
        <p:txBody>
          <a:bodyPr wrap="square" rtlCol="0">
            <a:spAutoFit/>
          </a:bodyPr>
          <a:lstStyle/>
          <a:p>
            <a:pPr algn="ctr"/>
            <a:r>
              <a:rPr lang="en-US" sz="4800" dirty="0" smtClean="0"/>
              <a:t>Face Jugs</a:t>
            </a:r>
            <a:endParaRPr lang="en-US" sz="4800" dirty="0"/>
          </a:p>
        </p:txBody>
      </p:sp>
      <p:sp>
        <p:nvSpPr>
          <p:cNvPr id="7" name="TextBox 6"/>
          <p:cNvSpPr txBox="1"/>
          <p:nvPr/>
        </p:nvSpPr>
        <p:spPr>
          <a:xfrm>
            <a:off x="381000" y="1143000"/>
            <a:ext cx="3276600" cy="2585323"/>
          </a:xfrm>
          <a:prstGeom prst="rect">
            <a:avLst/>
          </a:prstGeom>
          <a:noFill/>
        </p:spPr>
        <p:txBody>
          <a:bodyPr wrap="square" rtlCol="0">
            <a:spAutoFit/>
          </a:bodyPr>
          <a:lstStyle/>
          <a:p>
            <a:pPr algn="ctr"/>
            <a:r>
              <a:rPr lang="en-US" dirty="0" smtClean="0"/>
              <a:t>Face jugs have several claims of origin. Some of the earliest face jugs were from the Edgefield, South </a:t>
            </a:r>
            <a:r>
              <a:rPr lang="en-US" dirty="0" smtClean="0"/>
              <a:t>C</a:t>
            </a:r>
            <a:r>
              <a:rPr lang="en-US" dirty="0" smtClean="0"/>
              <a:t>arolina area made by African slave potters who incorporated African ritual characteristics from the Congo </a:t>
            </a:r>
            <a:r>
              <a:rPr lang="en-US" dirty="0" err="1" smtClean="0"/>
              <a:t>minkisi</a:t>
            </a:r>
            <a:r>
              <a:rPr lang="en-US" dirty="0" smtClean="0"/>
              <a:t> figures.   </a:t>
            </a:r>
            <a:endParaRPr lang="en-US" b="1" dirty="0"/>
          </a:p>
        </p:txBody>
      </p:sp>
      <p:pic>
        <p:nvPicPr>
          <p:cNvPr id="8200" name="Picture 8" descr="http://proteus.brown.edu/13things/admin/image.html?imageid=5779074"/>
          <p:cNvPicPr>
            <a:picLocks noChangeAspect="1" noChangeArrowheads="1"/>
          </p:cNvPicPr>
          <p:nvPr/>
        </p:nvPicPr>
        <p:blipFill>
          <a:blip r:embed="rId3"/>
          <a:srcRect/>
          <a:stretch>
            <a:fillRect/>
          </a:stretch>
        </p:blipFill>
        <p:spPr bwMode="auto">
          <a:xfrm>
            <a:off x="457200" y="3886200"/>
            <a:ext cx="1985359" cy="2667000"/>
          </a:xfrm>
          <a:prstGeom prst="rect">
            <a:avLst/>
          </a:prstGeom>
          <a:noFill/>
        </p:spPr>
      </p:pic>
      <p:pic>
        <p:nvPicPr>
          <p:cNvPr id="8202" name="Picture 10" descr="http://agoras.typepad.fr/regard_eloigne/images/2007/06/21/163053328_cf5e721319_2.jpg"/>
          <p:cNvPicPr>
            <a:picLocks noChangeAspect="1" noChangeArrowheads="1"/>
          </p:cNvPicPr>
          <p:nvPr/>
        </p:nvPicPr>
        <p:blipFill>
          <a:blip r:embed="rId4"/>
          <a:srcRect/>
          <a:stretch>
            <a:fillRect/>
          </a:stretch>
        </p:blipFill>
        <p:spPr bwMode="auto">
          <a:xfrm>
            <a:off x="2895600" y="3657600"/>
            <a:ext cx="3810000" cy="2857500"/>
          </a:xfrm>
          <a:prstGeom prst="rect">
            <a:avLst/>
          </a:prstGeom>
          <a:noFill/>
        </p:spPr>
      </p:pic>
      <p:pic>
        <p:nvPicPr>
          <p:cNvPr id="8204" name="Picture 12" descr="http://www.ourstate.com/wp-content/uploads/2011/03/Diane-Aurit-holds-face-jugs.jpg"/>
          <p:cNvPicPr>
            <a:picLocks noChangeAspect="1" noChangeArrowheads="1"/>
          </p:cNvPicPr>
          <p:nvPr/>
        </p:nvPicPr>
        <p:blipFill>
          <a:blip r:embed="rId5"/>
          <a:srcRect/>
          <a:stretch>
            <a:fillRect/>
          </a:stretch>
        </p:blipFill>
        <p:spPr bwMode="auto">
          <a:xfrm>
            <a:off x="3810000" y="1600200"/>
            <a:ext cx="3771900" cy="188595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304800"/>
            <a:ext cx="7391400" cy="830997"/>
          </a:xfrm>
          <a:prstGeom prst="rect">
            <a:avLst/>
          </a:prstGeom>
          <a:noFill/>
        </p:spPr>
        <p:txBody>
          <a:bodyPr wrap="square" rtlCol="0">
            <a:spAutoFit/>
          </a:bodyPr>
          <a:lstStyle/>
          <a:p>
            <a:pPr algn="ctr"/>
            <a:r>
              <a:rPr lang="en-US" sz="4800" dirty="0" smtClean="0"/>
              <a:t>Face Jugs</a:t>
            </a:r>
            <a:endParaRPr lang="en-US" sz="4800" dirty="0"/>
          </a:p>
        </p:txBody>
      </p:sp>
      <p:pic>
        <p:nvPicPr>
          <p:cNvPr id="51202" name="Picture 2" descr="http://t3.gstatic.com/images?q=tbn:ANd9GcSjS8XAlok5b1T8Jcsh16H-gSKCFX5WD2XZe3Gw01jp4e6J5lCUYHhiV-2s"/>
          <p:cNvPicPr>
            <a:picLocks noChangeAspect="1" noChangeArrowheads="1"/>
          </p:cNvPicPr>
          <p:nvPr/>
        </p:nvPicPr>
        <p:blipFill>
          <a:blip r:embed="rId2"/>
          <a:srcRect/>
          <a:stretch>
            <a:fillRect/>
          </a:stretch>
        </p:blipFill>
        <p:spPr bwMode="auto">
          <a:xfrm>
            <a:off x="533400" y="1828800"/>
            <a:ext cx="2076450" cy="2200275"/>
          </a:xfrm>
          <a:prstGeom prst="rect">
            <a:avLst/>
          </a:prstGeom>
          <a:noFill/>
        </p:spPr>
      </p:pic>
      <p:pic>
        <p:nvPicPr>
          <p:cNvPr id="51204" name="Picture 4" descr="http://d12664647.serv81.ixwebhosting.com/images/facejugs-10.jpg"/>
          <p:cNvPicPr>
            <a:picLocks noChangeAspect="1" noChangeArrowheads="1"/>
          </p:cNvPicPr>
          <p:nvPr/>
        </p:nvPicPr>
        <p:blipFill>
          <a:blip r:embed="rId3"/>
          <a:srcRect/>
          <a:stretch>
            <a:fillRect/>
          </a:stretch>
        </p:blipFill>
        <p:spPr bwMode="auto">
          <a:xfrm>
            <a:off x="5867400" y="1828800"/>
            <a:ext cx="2124075" cy="2124075"/>
          </a:xfrm>
          <a:prstGeom prst="rect">
            <a:avLst/>
          </a:prstGeom>
          <a:noFill/>
        </p:spPr>
      </p:pic>
      <p:pic>
        <p:nvPicPr>
          <p:cNvPr id="51206" name="Picture 6" descr="http://www.mentalfloss.com/wp-content/uploads/2007/08/435_AmericanCrossEyedFaceJug.JPG"/>
          <p:cNvPicPr>
            <a:picLocks noChangeAspect="1" noChangeArrowheads="1"/>
          </p:cNvPicPr>
          <p:nvPr/>
        </p:nvPicPr>
        <p:blipFill>
          <a:blip r:embed="rId4"/>
          <a:srcRect/>
          <a:stretch>
            <a:fillRect/>
          </a:stretch>
        </p:blipFill>
        <p:spPr bwMode="auto">
          <a:xfrm>
            <a:off x="2971800" y="1524000"/>
            <a:ext cx="2695575" cy="2707969"/>
          </a:xfrm>
          <a:prstGeom prst="rect">
            <a:avLst/>
          </a:prstGeom>
          <a:noFill/>
        </p:spPr>
      </p:pic>
      <p:sp>
        <p:nvSpPr>
          <p:cNvPr id="6" name="TextBox 5"/>
          <p:cNvSpPr txBox="1"/>
          <p:nvPr/>
        </p:nvSpPr>
        <p:spPr>
          <a:xfrm>
            <a:off x="609600" y="4724400"/>
            <a:ext cx="6934200" cy="1200329"/>
          </a:xfrm>
          <a:prstGeom prst="rect">
            <a:avLst/>
          </a:prstGeom>
          <a:noFill/>
        </p:spPr>
        <p:txBody>
          <a:bodyPr wrap="square" rtlCol="0">
            <a:spAutoFit/>
          </a:bodyPr>
          <a:lstStyle/>
          <a:p>
            <a:pPr algn="ctr"/>
            <a:r>
              <a:rPr lang="en-US" dirty="0" smtClean="0"/>
              <a:t>Folklorist later claim hat face jugs were created in the mountains of North Carolina to be used for Moonshine storage. Young children were told to stay away from the jugs with ugly faces on them because they contained bad stuff. </a:t>
            </a:r>
            <a:endParaRPr 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304800"/>
            <a:ext cx="6629400" cy="1107996"/>
          </a:xfrm>
          <a:prstGeom prst="rect">
            <a:avLst/>
          </a:prstGeom>
          <a:noFill/>
        </p:spPr>
        <p:txBody>
          <a:bodyPr wrap="square" rtlCol="0">
            <a:spAutoFit/>
          </a:bodyPr>
          <a:lstStyle/>
          <a:p>
            <a:r>
              <a:rPr lang="en-US" sz="6600" dirty="0" smtClean="0"/>
              <a:t>Refining the Clay</a:t>
            </a:r>
            <a:endParaRPr lang="en-US" sz="6600" dirty="0"/>
          </a:p>
        </p:txBody>
      </p:sp>
      <p:pic>
        <p:nvPicPr>
          <p:cNvPr id="38914" name="Picture 2" descr="http://aimeecolmery.com/wp-content/uploads/2009/05/mixing-clay-223x300.jpg"/>
          <p:cNvPicPr>
            <a:picLocks noChangeAspect="1" noChangeArrowheads="1"/>
          </p:cNvPicPr>
          <p:nvPr/>
        </p:nvPicPr>
        <p:blipFill>
          <a:blip r:embed="rId2"/>
          <a:srcRect/>
          <a:stretch>
            <a:fillRect/>
          </a:stretch>
        </p:blipFill>
        <p:spPr bwMode="auto">
          <a:xfrm>
            <a:off x="4343400" y="1676400"/>
            <a:ext cx="2832100" cy="3810000"/>
          </a:xfrm>
          <a:prstGeom prst="rect">
            <a:avLst/>
          </a:prstGeom>
          <a:noFill/>
        </p:spPr>
      </p:pic>
      <p:sp>
        <p:nvSpPr>
          <p:cNvPr id="4" name="TextBox 3"/>
          <p:cNvSpPr txBox="1"/>
          <p:nvPr/>
        </p:nvSpPr>
        <p:spPr>
          <a:xfrm>
            <a:off x="609600" y="5562600"/>
            <a:ext cx="6629400" cy="830997"/>
          </a:xfrm>
          <a:prstGeom prst="rect">
            <a:avLst/>
          </a:prstGeom>
          <a:noFill/>
        </p:spPr>
        <p:txBody>
          <a:bodyPr wrap="square" rtlCol="0">
            <a:spAutoFit/>
          </a:bodyPr>
          <a:lstStyle/>
          <a:p>
            <a:pPr algn="ctr"/>
            <a:r>
              <a:rPr lang="en-US" sz="2400" dirty="0" smtClean="0"/>
              <a:t>Removes the impurities, roots, small pebbles, leaves, other organic matter from the clay.</a:t>
            </a:r>
            <a:endParaRPr lang="en-US" sz="2400" dirty="0"/>
          </a:p>
        </p:txBody>
      </p:sp>
      <p:pic>
        <p:nvPicPr>
          <p:cNvPr id="3074" name="Picture 2" descr="http://4.bp.blogspot.com/-jEiVHiSAmwk/TZe5u6uRZtI/AAAAAAAAAB8/0AOr8bhiA-4/s1600/Clay+slurry.jpg"/>
          <p:cNvPicPr>
            <a:picLocks noChangeAspect="1" noChangeArrowheads="1"/>
          </p:cNvPicPr>
          <p:nvPr/>
        </p:nvPicPr>
        <p:blipFill>
          <a:blip r:embed="rId3"/>
          <a:srcRect/>
          <a:stretch>
            <a:fillRect/>
          </a:stretch>
        </p:blipFill>
        <p:spPr bwMode="auto">
          <a:xfrm>
            <a:off x="838200" y="1752600"/>
            <a:ext cx="2623423" cy="35052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www.mnartists.org/uploads/users/user_7042/60be7e09cc1936847d2207efaa4aaaa7/60be7e09cc1936847d2207efaa4aaaa7.jpg"/>
          <p:cNvPicPr>
            <a:picLocks noChangeAspect="1" noChangeArrowheads="1"/>
          </p:cNvPicPr>
          <p:nvPr/>
        </p:nvPicPr>
        <p:blipFill>
          <a:blip r:embed="rId2"/>
          <a:srcRect/>
          <a:stretch>
            <a:fillRect/>
          </a:stretch>
        </p:blipFill>
        <p:spPr bwMode="auto">
          <a:xfrm>
            <a:off x="228600" y="1981200"/>
            <a:ext cx="2628900" cy="3505200"/>
          </a:xfrm>
          <a:prstGeom prst="rect">
            <a:avLst/>
          </a:prstGeom>
          <a:noFill/>
        </p:spPr>
      </p:pic>
      <p:sp>
        <p:nvSpPr>
          <p:cNvPr id="3" name="TextBox 2"/>
          <p:cNvSpPr txBox="1"/>
          <p:nvPr/>
        </p:nvSpPr>
        <p:spPr>
          <a:xfrm>
            <a:off x="304800" y="533400"/>
            <a:ext cx="6019800" cy="769441"/>
          </a:xfrm>
          <a:prstGeom prst="rect">
            <a:avLst/>
          </a:prstGeom>
          <a:noFill/>
        </p:spPr>
        <p:txBody>
          <a:bodyPr wrap="square" rtlCol="0">
            <a:spAutoFit/>
          </a:bodyPr>
          <a:lstStyle/>
          <a:p>
            <a:pPr algn="ctr"/>
            <a:r>
              <a:rPr lang="en-US" sz="4400" dirty="0" smtClean="0"/>
              <a:t>Modern Day Face Jugs</a:t>
            </a:r>
            <a:endParaRPr lang="en-US" sz="4400" dirty="0"/>
          </a:p>
        </p:txBody>
      </p:sp>
      <p:pic>
        <p:nvPicPr>
          <p:cNvPr id="52228" name="Picture 4" descr="http://assets.ussa.edu/images/news/2011-02/sports-heros-sculpture.png"/>
          <p:cNvPicPr>
            <a:picLocks noChangeAspect="1" noChangeArrowheads="1"/>
          </p:cNvPicPr>
          <p:nvPr/>
        </p:nvPicPr>
        <p:blipFill>
          <a:blip r:embed="rId3"/>
          <a:srcRect/>
          <a:stretch>
            <a:fillRect/>
          </a:stretch>
        </p:blipFill>
        <p:spPr bwMode="auto">
          <a:xfrm>
            <a:off x="2971800" y="1828800"/>
            <a:ext cx="2381250" cy="4105275"/>
          </a:xfrm>
          <a:prstGeom prst="rect">
            <a:avLst/>
          </a:prstGeom>
          <a:noFill/>
        </p:spPr>
      </p:pic>
      <p:pic>
        <p:nvPicPr>
          <p:cNvPr id="52230" name="Picture 6" descr="http://ny-image3.etsy.com/il_170x135.252067335.jpg"/>
          <p:cNvPicPr>
            <a:picLocks noChangeAspect="1" noChangeArrowheads="1"/>
          </p:cNvPicPr>
          <p:nvPr/>
        </p:nvPicPr>
        <p:blipFill>
          <a:blip r:embed="rId4"/>
          <a:srcRect/>
          <a:stretch>
            <a:fillRect/>
          </a:stretch>
        </p:blipFill>
        <p:spPr bwMode="auto">
          <a:xfrm>
            <a:off x="6400800" y="381000"/>
            <a:ext cx="1619250" cy="1285876"/>
          </a:xfrm>
          <a:prstGeom prst="rect">
            <a:avLst/>
          </a:prstGeom>
          <a:noFill/>
        </p:spPr>
      </p:pic>
      <p:pic>
        <p:nvPicPr>
          <p:cNvPr id="52232" name="Picture 8" descr="http://2.bp.blogspot.com/_Snj544Zf8iA/S6vklStvDVI/AAAAAAAAAvs/32VV88MfOkA/s1600/tranny+hobo.jpg"/>
          <p:cNvPicPr>
            <a:picLocks noChangeAspect="1" noChangeArrowheads="1"/>
          </p:cNvPicPr>
          <p:nvPr/>
        </p:nvPicPr>
        <p:blipFill>
          <a:blip r:embed="rId5"/>
          <a:srcRect/>
          <a:stretch>
            <a:fillRect/>
          </a:stretch>
        </p:blipFill>
        <p:spPr bwMode="auto">
          <a:xfrm>
            <a:off x="5638800" y="2590800"/>
            <a:ext cx="3276600" cy="219456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turkeymerck.com/images/pottery%20pics%201871.jpg"/>
          <p:cNvPicPr>
            <a:picLocks noChangeAspect="1" noChangeArrowheads="1"/>
          </p:cNvPicPr>
          <p:nvPr/>
        </p:nvPicPr>
        <p:blipFill>
          <a:blip r:embed="rId2"/>
          <a:srcRect/>
          <a:stretch>
            <a:fillRect/>
          </a:stretch>
        </p:blipFill>
        <p:spPr bwMode="auto">
          <a:xfrm>
            <a:off x="6172200" y="152400"/>
            <a:ext cx="2743200" cy="2057400"/>
          </a:xfrm>
          <a:prstGeom prst="rect">
            <a:avLst/>
          </a:prstGeom>
          <a:noFill/>
        </p:spPr>
      </p:pic>
      <p:sp>
        <p:nvSpPr>
          <p:cNvPr id="5" name="TextBox 4"/>
          <p:cNvSpPr txBox="1"/>
          <p:nvPr/>
        </p:nvSpPr>
        <p:spPr>
          <a:xfrm>
            <a:off x="152400" y="152400"/>
            <a:ext cx="6019800" cy="769441"/>
          </a:xfrm>
          <a:prstGeom prst="rect">
            <a:avLst/>
          </a:prstGeom>
          <a:noFill/>
        </p:spPr>
        <p:txBody>
          <a:bodyPr wrap="square" rtlCol="0">
            <a:spAutoFit/>
          </a:bodyPr>
          <a:lstStyle/>
          <a:p>
            <a:pPr algn="ctr"/>
            <a:r>
              <a:rPr lang="en-US" sz="4400" dirty="0" smtClean="0"/>
              <a:t>Modern Day Face Jugs</a:t>
            </a:r>
            <a:endParaRPr lang="en-US" sz="4400" dirty="0"/>
          </a:p>
        </p:txBody>
      </p:sp>
      <p:pic>
        <p:nvPicPr>
          <p:cNvPr id="7172" name="Picture 4" descr="http://turkeymerck.com/images/pottery%20pics%202677.jpg"/>
          <p:cNvPicPr>
            <a:picLocks noChangeAspect="1" noChangeArrowheads="1"/>
          </p:cNvPicPr>
          <p:nvPr/>
        </p:nvPicPr>
        <p:blipFill>
          <a:blip r:embed="rId3"/>
          <a:srcRect/>
          <a:stretch>
            <a:fillRect/>
          </a:stretch>
        </p:blipFill>
        <p:spPr bwMode="auto">
          <a:xfrm>
            <a:off x="228600" y="1524000"/>
            <a:ext cx="5791200" cy="4343400"/>
          </a:xfrm>
          <a:prstGeom prst="rect">
            <a:avLst/>
          </a:prstGeom>
          <a:noFill/>
        </p:spPr>
      </p:pic>
      <p:pic>
        <p:nvPicPr>
          <p:cNvPr id="7174" name="Picture 6" descr="http://turkeymerck.com/images/spare%20pics%20096.jpg"/>
          <p:cNvPicPr>
            <a:picLocks noChangeAspect="1" noChangeArrowheads="1"/>
          </p:cNvPicPr>
          <p:nvPr/>
        </p:nvPicPr>
        <p:blipFill>
          <a:blip r:embed="rId4"/>
          <a:srcRect/>
          <a:stretch>
            <a:fillRect/>
          </a:stretch>
        </p:blipFill>
        <p:spPr bwMode="auto">
          <a:xfrm>
            <a:off x="6172200" y="2819400"/>
            <a:ext cx="2743199" cy="3657600"/>
          </a:xfrm>
          <a:prstGeom prst="rect">
            <a:avLst/>
          </a:prstGeom>
          <a:noFill/>
        </p:spPr>
      </p:pic>
      <p:sp>
        <p:nvSpPr>
          <p:cNvPr id="9" name="TextBox 8"/>
          <p:cNvSpPr txBox="1"/>
          <p:nvPr/>
        </p:nvSpPr>
        <p:spPr>
          <a:xfrm>
            <a:off x="0" y="838200"/>
            <a:ext cx="6172200" cy="461665"/>
          </a:xfrm>
          <a:prstGeom prst="rect">
            <a:avLst/>
          </a:prstGeom>
          <a:noFill/>
        </p:spPr>
        <p:txBody>
          <a:bodyPr wrap="square" rtlCol="0">
            <a:spAutoFit/>
          </a:bodyPr>
          <a:lstStyle/>
          <a:p>
            <a:pPr algn="ctr"/>
            <a:r>
              <a:rPr lang="en-US" sz="2400" dirty="0" smtClean="0"/>
              <a:t>North Georgia Potter Kevin “Turkey” Merck</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4343400"/>
            <a:ext cx="7924800" cy="2308324"/>
          </a:xfrm>
          <a:prstGeom prst="rect">
            <a:avLst/>
          </a:prstGeom>
          <a:noFill/>
        </p:spPr>
        <p:txBody>
          <a:bodyPr wrap="square" rtlCol="0">
            <a:spAutoFit/>
          </a:bodyPr>
          <a:lstStyle/>
          <a:p>
            <a:pPr algn="ctr"/>
            <a:r>
              <a:rPr lang="en-US" sz="2400" dirty="0" smtClean="0"/>
              <a:t>The Industrial Revolution in the early 1800’s brought the invention of refrigeration and canned foods and marked a decline for the need for Utilitarian pottery. Pottery saw a resurgence during the late 1800’s in the art pottery movement. Pottery was now being collected as art instead of for utilitarian purposes. </a:t>
            </a:r>
            <a:endParaRPr lang="en-US" sz="2400" b="1" dirty="0"/>
          </a:p>
        </p:txBody>
      </p:sp>
      <p:pic>
        <p:nvPicPr>
          <p:cNvPr id="5122" name="Picture 2" descr="http://carolinaarts.com/wordpress/wp-content/uploads/2011/09/911ncpc-crystaline.jpg"/>
          <p:cNvPicPr>
            <a:picLocks noChangeAspect="1" noChangeArrowheads="1"/>
          </p:cNvPicPr>
          <p:nvPr/>
        </p:nvPicPr>
        <p:blipFill>
          <a:blip r:embed="rId2"/>
          <a:srcRect/>
          <a:stretch>
            <a:fillRect/>
          </a:stretch>
        </p:blipFill>
        <p:spPr bwMode="auto">
          <a:xfrm>
            <a:off x="1295400" y="304800"/>
            <a:ext cx="5562600" cy="3956601"/>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ncarts.org/images_artists/8377_7877/Craig,%20Burlon%20by%20Terry%20Zug%20fws.jpg"/>
          <p:cNvPicPr>
            <a:picLocks noChangeAspect="1" noChangeArrowheads="1"/>
          </p:cNvPicPr>
          <p:nvPr/>
        </p:nvPicPr>
        <p:blipFill>
          <a:blip r:embed="rId2"/>
          <a:srcRect/>
          <a:stretch>
            <a:fillRect/>
          </a:stretch>
        </p:blipFill>
        <p:spPr bwMode="auto">
          <a:xfrm>
            <a:off x="5410200" y="1295400"/>
            <a:ext cx="3351155" cy="5269351"/>
          </a:xfrm>
          <a:prstGeom prst="rect">
            <a:avLst/>
          </a:prstGeom>
          <a:noFill/>
        </p:spPr>
      </p:pic>
      <p:sp>
        <p:nvSpPr>
          <p:cNvPr id="3" name="Rectangle 2"/>
          <p:cNvSpPr/>
          <p:nvPr/>
        </p:nvSpPr>
        <p:spPr>
          <a:xfrm>
            <a:off x="228600" y="228600"/>
            <a:ext cx="7842981" cy="923330"/>
          </a:xfrm>
          <a:prstGeom prst="rect">
            <a:avLst/>
          </a:prstGeom>
          <a:noFill/>
        </p:spPr>
        <p:txBody>
          <a:bodyPr wrap="none" lIns="91440" tIns="45720" rIns="91440" bIns="45720">
            <a:spAutoFit/>
          </a:bodyPr>
          <a:lstStyle/>
          <a:p>
            <a:pPr algn="ctr"/>
            <a:r>
              <a:rPr lang="en-US" sz="54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Burlon</a:t>
            </a: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Craig 1914-2002</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6084" name="Picture 4" descr="http://www.carolinaarts.com/204spottery-bcraig.jpg"/>
          <p:cNvPicPr>
            <a:picLocks noChangeAspect="1" noChangeArrowheads="1"/>
          </p:cNvPicPr>
          <p:nvPr/>
        </p:nvPicPr>
        <p:blipFill>
          <a:blip r:embed="rId3"/>
          <a:srcRect/>
          <a:stretch>
            <a:fillRect/>
          </a:stretch>
        </p:blipFill>
        <p:spPr bwMode="auto">
          <a:xfrm>
            <a:off x="609600" y="3886200"/>
            <a:ext cx="2000250" cy="2743201"/>
          </a:xfrm>
          <a:prstGeom prst="rect">
            <a:avLst/>
          </a:prstGeom>
          <a:noFill/>
        </p:spPr>
      </p:pic>
      <p:pic>
        <p:nvPicPr>
          <p:cNvPr id="46086" name="Picture 6" descr="http://www.go-star.com/antiquing/pottery0506i.gif"/>
          <p:cNvPicPr>
            <a:picLocks noChangeAspect="1" noChangeArrowheads="1"/>
          </p:cNvPicPr>
          <p:nvPr/>
        </p:nvPicPr>
        <p:blipFill>
          <a:blip r:embed="rId4"/>
          <a:srcRect/>
          <a:stretch>
            <a:fillRect/>
          </a:stretch>
        </p:blipFill>
        <p:spPr bwMode="auto">
          <a:xfrm>
            <a:off x="3124200" y="3810000"/>
            <a:ext cx="2007220" cy="2743200"/>
          </a:xfrm>
          <a:prstGeom prst="rect">
            <a:avLst/>
          </a:prstGeom>
          <a:noFill/>
        </p:spPr>
      </p:pic>
      <p:pic>
        <p:nvPicPr>
          <p:cNvPr id="46088" name="Picture 8" descr="http://www.auctionflex.com/ai2/23728/3727/1656924_2AZ0L1765.jpg"/>
          <p:cNvPicPr>
            <a:picLocks noChangeAspect="1" noChangeArrowheads="1"/>
          </p:cNvPicPr>
          <p:nvPr/>
        </p:nvPicPr>
        <p:blipFill>
          <a:blip r:embed="rId5" cstate="print"/>
          <a:srcRect/>
          <a:stretch>
            <a:fillRect/>
          </a:stretch>
        </p:blipFill>
        <p:spPr bwMode="auto">
          <a:xfrm>
            <a:off x="2362200" y="1295400"/>
            <a:ext cx="2971800" cy="2228850"/>
          </a:xfrm>
          <a:prstGeom prst="rect">
            <a:avLst/>
          </a:prstGeom>
          <a:noFill/>
        </p:spPr>
      </p:pic>
      <p:sp>
        <p:nvSpPr>
          <p:cNvPr id="4" name="TextBox 3"/>
          <p:cNvSpPr txBox="1"/>
          <p:nvPr/>
        </p:nvSpPr>
        <p:spPr>
          <a:xfrm>
            <a:off x="381000" y="1676400"/>
            <a:ext cx="2438400" cy="1569660"/>
          </a:xfrm>
          <a:prstGeom prst="rect">
            <a:avLst/>
          </a:prstGeom>
          <a:noFill/>
        </p:spPr>
        <p:txBody>
          <a:bodyPr wrap="square" rtlCol="0">
            <a:spAutoFit/>
          </a:bodyPr>
          <a:lstStyle/>
          <a:p>
            <a:pPr algn="ctr"/>
            <a:r>
              <a:rPr lang="en-US" sz="2400" dirty="0" smtClean="0"/>
              <a:t>Considered North </a:t>
            </a:r>
            <a:r>
              <a:rPr lang="en-US" sz="2400" dirty="0" smtClean="0"/>
              <a:t>C</a:t>
            </a:r>
            <a:r>
              <a:rPr lang="en-US" sz="2400" dirty="0" smtClean="0"/>
              <a:t>arolina’s last true Folk Potter</a:t>
            </a:r>
            <a:endParaRPr lang="en-US"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www.ncfolk.org/images/BenIIIatkiln.jpg"/>
          <p:cNvPicPr>
            <a:picLocks noChangeAspect="1" noChangeArrowheads="1"/>
          </p:cNvPicPr>
          <p:nvPr/>
        </p:nvPicPr>
        <p:blipFill>
          <a:blip r:embed="rId2"/>
          <a:srcRect/>
          <a:stretch>
            <a:fillRect/>
          </a:stretch>
        </p:blipFill>
        <p:spPr bwMode="auto">
          <a:xfrm>
            <a:off x="5715000" y="381000"/>
            <a:ext cx="2571750" cy="3810000"/>
          </a:xfrm>
          <a:prstGeom prst="rect">
            <a:avLst/>
          </a:prstGeom>
          <a:noFill/>
        </p:spPr>
      </p:pic>
      <p:pic>
        <p:nvPicPr>
          <p:cNvPr id="50180" name="Picture 4" descr="http://www.ncarts.org/elements/page-images/benowen_hires.jpg"/>
          <p:cNvPicPr>
            <a:picLocks noChangeAspect="1" noChangeArrowheads="1"/>
          </p:cNvPicPr>
          <p:nvPr/>
        </p:nvPicPr>
        <p:blipFill>
          <a:blip r:embed="rId3"/>
          <a:srcRect/>
          <a:stretch>
            <a:fillRect/>
          </a:stretch>
        </p:blipFill>
        <p:spPr bwMode="auto">
          <a:xfrm>
            <a:off x="457200" y="381000"/>
            <a:ext cx="4509611" cy="3886200"/>
          </a:xfrm>
          <a:prstGeom prst="rect">
            <a:avLst/>
          </a:prstGeom>
          <a:noFill/>
        </p:spPr>
      </p:pic>
      <p:sp>
        <p:nvSpPr>
          <p:cNvPr id="5" name="TextBox 4"/>
          <p:cNvSpPr txBox="1"/>
          <p:nvPr/>
        </p:nvSpPr>
        <p:spPr>
          <a:xfrm>
            <a:off x="457200" y="4572000"/>
            <a:ext cx="7467600" cy="1477328"/>
          </a:xfrm>
          <a:prstGeom prst="rect">
            <a:avLst/>
          </a:prstGeom>
          <a:noFill/>
        </p:spPr>
        <p:txBody>
          <a:bodyPr wrap="square" rtlCol="0">
            <a:spAutoFit/>
          </a:bodyPr>
          <a:lstStyle/>
          <a:p>
            <a:pPr algn="ctr"/>
            <a:r>
              <a:rPr lang="en-US" dirty="0" smtClean="0"/>
              <a:t>Experience in pottery was usually gained from it being handed down from one family member to another. Here Ben Owen shows a very young Ben Owen III tricks of the trade. Now grown, Ben Owen III is considered one of the most accomplished potter’s in Seagrove. Now a person can go to school or college to learn how to become a potter</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wesleyschapelumc.com/sitebuildercontent/sitebuilderpictures/nc_pottery.jpg"/>
          <p:cNvPicPr>
            <a:picLocks noChangeAspect="1" noChangeArrowheads="1"/>
          </p:cNvPicPr>
          <p:nvPr/>
        </p:nvPicPr>
        <p:blipFill>
          <a:blip r:embed="rId2"/>
          <a:srcRect/>
          <a:stretch>
            <a:fillRect/>
          </a:stretch>
        </p:blipFill>
        <p:spPr bwMode="auto">
          <a:xfrm>
            <a:off x="1143000" y="1066800"/>
            <a:ext cx="5400675" cy="5153026"/>
          </a:xfrm>
          <a:prstGeom prst="rect">
            <a:avLst/>
          </a:prstGeom>
          <a:noFill/>
        </p:spPr>
      </p:pic>
      <p:sp>
        <p:nvSpPr>
          <p:cNvPr id="3" name="TextBox 2"/>
          <p:cNvSpPr txBox="1"/>
          <p:nvPr/>
        </p:nvSpPr>
        <p:spPr>
          <a:xfrm>
            <a:off x="152400" y="304800"/>
            <a:ext cx="7848600" cy="707886"/>
          </a:xfrm>
          <a:prstGeom prst="rect">
            <a:avLst/>
          </a:prstGeom>
          <a:noFill/>
        </p:spPr>
        <p:txBody>
          <a:bodyPr wrap="square" rtlCol="0">
            <a:spAutoFit/>
          </a:bodyPr>
          <a:lstStyle/>
          <a:p>
            <a:pPr algn="ctr"/>
            <a:r>
              <a:rPr lang="en-US" sz="4000" dirty="0" smtClean="0"/>
              <a:t>Pottery Regions of North Carolina</a:t>
            </a:r>
            <a:endParaRPr lang="en-US" sz="4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7848600" cy="584775"/>
          </a:xfrm>
          <a:prstGeom prst="rect">
            <a:avLst/>
          </a:prstGeom>
          <a:noFill/>
        </p:spPr>
        <p:txBody>
          <a:bodyPr wrap="square" rtlCol="0">
            <a:spAutoFit/>
          </a:bodyPr>
          <a:lstStyle/>
          <a:p>
            <a:pPr algn="ctr"/>
            <a:r>
              <a:rPr lang="en-US" sz="3200" dirty="0" smtClean="0"/>
              <a:t>Seagrove, NC considered Pottery Capital</a:t>
            </a:r>
            <a:endParaRPr lang="en-US" sz="3200" dirty="0"/>
          </a:p>
        </p:txBody>
      </p:sp>
      <p:pic>
        <p:nvPicPr>
          <p:cNvPr id="48130" name="Picture 2" descr="http://www.carolinaarts.com/1103ncpotteryctr1.jpg"/>
          <p:cNvPicPr>
            <a:picLocks noChangeAspect="1" noChangeArrowheads="1"/>
          </p:cNvPicPr>
          <p:nvPr/>
        </p:nvPicPr>
        <p:blipFill>
          <a:blip r:embed="rId2"/>
          <a:srcRect/>
          <a:stretch>
            <a:fillRect/>
          </a:stretch>
        </p:blipFill>
        <p:spPr bwMode="auto">
          <a:xfrm>
            <a:off x="5105400" y="1066800"/>
            <a:ext cx="3778249" cy="2667000"/>
          </a:xfrm>
          <a:prstGeom prst="rect">
            <a:avLst/>
          </a:prstGeom>
          <a:noFill/>
        </p:spPr>
      </p:pic>
      <p:pic>
        <p:nvPicPr>
          <p:cNvPr id="48132" name="Picture 4" descr="http://www.carolinaarts.com/1103ncpotteryctr2.jpg"/>
          <p:cNvPicPr>
            <a:picLocks noChangeAspect="1" noChangeArrowheads="1"/>
          </p:cNvPicPr>
          <p:nvPr/>
        </p:nvPicPr>
        <p:blipFill>
          <a:blip r:embed="rId3"/>
          <a:srcRect/>
          <a:stretch>
            <a:fillRect/>
          </a:stretch>
        </p:blipFill>
        <p:spPr bwMode="auto">
          <a:xfrm>
            <a:off x="304800" y="2743200"/>
            <a:ext cx="2438400" cy="3086101"/>
          </a:xfrm>
          <a:prstGeom prst="rect">
            <a:avLst/>
          </a:prstGeom>
          <a:noFill/>
        </p:spPr>
      </p:pic>
      <p:sp>
        <p:nvSpPr>
          <p:cNvPr id="6" name="TextBox 5"/>
          <p:cNvSpPr txBox="1"/>
          <p:nvPr/>
        </p:nvSpPr>
        <p:spPr>
          <a:xfrm>
            <a:off x="381000" y="5943600"/>
            <a:ext cx="5334000" cy="646331"/>
          </a:xfrm>
          <a:prstGeom prst="rect">
            <a:avLst/>
          </a:prstGeom>
          <a:noFill/>
        </p:spPr>
        <p:txBody>
          <a:bodyPr wrap="square" rtlCol="0">
            <a:spAutoFit/>
          </a:bodyPr>
          <a:lstStyle/>
          <a:p>
            <a:pPr algn="ctr"/>
            <a:r>
              <a:rPr lang="en-US" dirty="0" smtClean="0"/>
              <a:t>Town features over 100 pottery shops with a wide range of forms, styles and glaze techniques.</a:t>
            </a:r>
            <a:endParaRPr lang="en-US" dirty="0"/>
          </a:p>
        </p:txBody>
      </p:sp>
      <p:pic>
        <p:nvPicPr>
          <p:cNvPr id="48136" name="Picture 8" descr="http://www.discoverseagrove.com/uploads/freeman-index.jpg"/>
          <p:cNvPicPr>
            <a:picLocks noChangeAspect="1" noChangeArrowheads="1"/>
          </p:cNvPicPr>
          <p:nvPr/>
        </p:nvPicPr>
        <p:blipFill>
          <a:blip r:embed="rId4"/>
          <a:srcRect/>
          <a:stretch>
            <a:fillRect/>
          </a:stretch>
        </p:blipFill>
        <p:spPr bwMode="auto">
          <a:xfrm>
            <a:off x="5791200" y="4038600"/>
            <a:ext cx="2552700" cy="2436669"/>
          </a:xfrm>
          <a:prstGeom prst="rect">
            <a:avLst/>
          </a:prstGeom>
          <a:noFill/>
        </p:spPr>
      </p:pic>
      <p:pic>
        <p:nvPicPr>
          <p:cNvPr id="48138" name="Picture 10" descr="http://elizabethcityhasit.com/wp-content/uploads/2011/06/Melvin-Owens-1917-2003-and-his-work-at-Owens-Pottery-Seagrove-NC-200x300.jpg"/>
          <p:cNvPicPr>
            <a:picLocks noChangeAspect="1" noChangeArrowheads="1"/>
          </p:cNvPicPr>
          <p:nvPr/>
        </p:nvPicPr>
        <p:blipFill>
          <a:blip r:embed="rId5"/>
          <a:srcRect/>
          <a:stretch>
            <a:fillRect/>
          </a:stretch>
        </p:blipFill>
        <p:spPr bwMode="auto">
          <a:xfrm>
            <a:off x="2971800" y="2971800"/>
            <a:ext cx="1905000" cy="2857500"/>
          </a:xfrm>
          <a:prstGeom prst="rect">
            <a:avLst/>
          </a:prstGeom>
          <a:noFill/>
        </p:spPr>
      </p:pic>
      <p:pic>
        <p:nvPicPr>
          <p:cNvPr id="48140" name="Picture 12" descr="http://carolinaarts.com/wordpress/wp-content/uploads/2010/11/1110bulldog.jpg"/>
          <p:cNvPicPr>
            <a:picLocks noChangeAspect="1" noChangeArrowheads="1"/>
          </p:cNvPicPr>
          <p:nvPr/>
        </p:nvPicPr>
        <p:blipFill>
          <a:blip r:embed="rId6"/>
          <a:srcRect/>
          <a:stretch>
            <a:fillRect/>
          </a:stretch>
        </p:blipFill>
        <p:spPr bwMode="auto">
          <a:xfrm>
            <a:off x="1371600" y="914400"/>
            <a:ext cx="3048000" cy="1733551"/>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9158" name="Picture 6" descr="http://4.bp.blogspot.com/_3OapYa-UTPE/SByx4TO4ryI/AAAAAAAAAJ0/_rvZJP0-tio/s320/DSCF0010.JPG"/>
          <p:cNvPicPr>
            <a:picLocks noChangeAspect="1" noChangeArrowheads="1"/>
          </p:cNvPicPr>
          <p:nvPr/>
        </p:nvPicPr>
        <p:blipFill>
          <a:blip r:embed="rId2"/>
          <a:srcRect/>
          <a:stretch>
            <a:fillRect/>
          </a:stretch>
        </p:blipFill>
        <p:spPr bwMode="auto">
          <a:xfrm>
            <a:off x="5638800" y="2895600"/>
            <a:ext cx="3048000" cy="2286001"/>
          </a:xfrm>
          <a:prstGeom prst="rect">
            <a:avLst/>
          </a:prstGeom>
          <a:noFill/>
        </p:spPr>
      </p:pic>
      <p:pic>
        <p:nvPicPr>
          <p:cNvPr id="49160" name="Picture 8" descr="http://3.bp.blogspot.com/_3OapYa-UTPE/SByzbDO4r2I/AAAAAAAAAKU/llk-DOq9oUc/s320/DSCF0006_edited.JPG"/>
          <p:cNvPicPr>
            <a:picLocks noChangeAspect="1" noChangeArrowheads="1"/>
          </p:cNvPicPr>
          <p:nvPr/>
        </p:nvPicPr>
        <p:blipFill>
          <a:blip r:embed="rId3"/>
          <a:srcRect/>
          <a:stretch>
            <a:fillRect/>
          </a:stretch>
        </p:blipFill>
        <p:spPr bwMode="auto">
          <a:xfrm>
            <a:off x="5638800" y="304800"/>
            <a:ext cx="3048000" cy="2266951"/>
          </a:xfrm>
          <a:prstGeom prst="rect">
            <a:avLst/>
          </a:prstGeom>
          <a:noFill/>
        </p:spPr>
      </p:pic>
      <p:pic>
        <p:nvPicPr>
          <p:cNvPr id="49162" name="Picture 10" descr="http://www.sanfordpottery.org/img/spf09_promo1.jpg"/>
          <p:cNvPicPr>
            <a:picLocks noChangeAspect="1" noChangeArrowheads="1"/>
          </p:cNvPicPr>
          <p:nvPr/>
        </p:nvPicPr>
        <p:blipFill>
          <a:blip r:embed="rId4"/>
          <a:srcRect/>
          <a:stretch>
            <a:fillRect/>
          </a:stretch>
        </p:blipFill>
        <p:spPr bwMode="auto">
          <a:xfrm>
            <a:off x="685800" y="609600"/>
            <a:ext cx="4457700" cy="4496803"/>
          </a:xfrm>
          <a:prstGeom prst="rect">
            <a:avLst/>
          </a:prstGeom>
          <a:noFill/>
        </p:spPr>
      </p:pic>
      <p:sp>
        <p:nvSpPr>
          <p:cNvPr id="7" name="TextBox 6"/>
          <p:cNvSpPr txBox="1"/>
          <p:nvPr/>
        </p:nvSpPr>
        <p:spPr>
          <a:xfrm>
            <a:off x="609600" y="5486400"/>
            <a:ext cx="7010400" cy="954107"/>
          </a:xfrm>
          <a:prstGeom prst="rect">
            <a:avLst/>
          </a:prstGeom>
          <a:noFill/>
        </p:spPr>
        <p:txBody>
          <a:bodyPr wrap="square" rtlCol="0">
            <a:spAutoFit/>
          </a:bodyPr>
          <a:lstStyle/>
          <a:p>
            <a:pPr algn="ctr"/>
            <a:r>
              <a:rPr lang="en-US" sz="2800" dirty="0" smtClean="0"/>
              <a:t>Sanford Pottery Festival is now the largest pottery festival in North Carolina</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304800"/>
            <a:ext cx="6629400" cy="1015663"/>
          </a:xfrm>
          <a:prstGeom prst="rect">
            <a:avLst/>
          </a:prstGeom>
          <a:noFill/>
        </p:spPr>
        <p:txBody>
          <a:bodyPr wrap="square" rtlCol="0">
            <a:spAutoFit/>
          </a:bodyPr>
          <a:lstStyle/>
          <a:p>
            <a:r>
              <a:rPr lang="en-US" sz="6000" dirty="0" smtClean="0"/>
              <a:t>Wedg</a:t>
            </a:r>
            <a:r>
              <a:rPr lang="en-US" sz="6000" dirty="0" smtClean="0"/>
              <a:t>ing </a:t>
            </a:r>
            <a:r>
              <a:rPr lang="en-US" sz="6000" dirty="0" smtClean="0"/>
              <a:t>the Clay</a:t>
            </a:r>
            <a:endParaRPr lang="en-US" sz="6000" dirty="0"/>
          </a:p>
        </p:txBody>
      </p:sp>
      <p:pic>
        <p:nvPicPr>
          <p:cNvPr id="28674" name="Picture 2" descr="http://ceramicartsdaily.org/wp-content/uploads/2010/09/beaulieu_500.jpg"/>
          <p:cNvPicPr>
            <a:picLocks noChangeAspect="1" noChangeArrowheads="1"/>
          </p:cNvPicPr>
          <p:nvPr/>
        </p:nvPicPr>
        <p:blipFill>
          <a:blip r:embed="rId2"/>
          <a:srcRect/>
          <a:stretch>
            <a:fillRect/>
          </a:stretch>
        </p:blipFill>
        <p:spPr bwMode="auto">
          <a:xfrm>
            <a:off x="609600" y="1752600"/>
            <a:ext cx="4038600" cy="2923947"/>
          </a:xfrm>
          <a:prstGeom prst="rect">
            <a:avLst/>
          </a:prstGeom>
          <a:noFill/>
        </p:spPr>
      </p:pic>
      <p:pic>
        <p:nvPicPr>
          <p:cNvPr id="28676" name="Picture 4" descr="http://img.ehowcdn.com/article-page-main/ehow/images/a08/c4/m4/build-clay-wedge-table-800x800.jpg"/>
          <p:cNvPicPr>
            <a:picLocks noChangeAspect="1" noChangeArrowheads="1"/>
          </p:cNvPicPr>
          <p:nvPr/>
        </p:nvPicPr>
        <p:blipFill>
          <a:blip r:embed="rId3"/>
          <a:srcRect/>
          <a:stretch>
            <a:fillRect/>
          </a:stretch>
        </p:blipFill>
        <p:spPr bwMode="auto">
          <a:xfrm>
            <a:off x="5486400" y="1752600"/>
            <a:ext cx="3039339" cy="2971800"/>
          </a:xfrm>
          <a:prstGeom prst="rect">
            <a:avLst/>
          </a:prstGeom>
          <a:noFill/>
        </p:spPr>
      </p:pic>
      <p:sp>
        <p:nvSpPr>
          <p:cNvPr id="5" name="TextBox 4"/>
          <p:cNvSpPr txBox="1"/>
          <p:nvPr/>
        </p:nvSpPr>
        <p:spPr>
          <a:xfrm>
            <a:off x="533400" y="5181600"/>
            <a:ext cx="7315200" cy="830997"/>
          </a:xfrm>
          <a:prstGeom prst="rect">
            <a:avLst/>
          </a:prstGeom>
          <a:noFill/>
        </p:spPr>
        <p:txBody>
          <a:bodyPr wrap="square" rtlCol="0">
            <a:spAutoFit/>
          </a:bodyPr>
          <a:lstStyle/>
          <a:p>
            <a:pPr algn="ctr"/>
            <a:r>
              <a:rPr lang="en-US" sz="2400" dirty="0" smtClean="0"/>
              <a:t>Wedging removes the air pockets from the clay and gives it all the same consistency.</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304800"/>
            <a:ext cx="6629400" cy="1015663"/>
          </a:xfrm>
          <a:prstGeom prst="rect">
            <a:avLst/>
          </a:prstGeom>
          <a:noFill/>
        </p:spPr>
        <p:txBody>
          <a:bodyPr wrap="square" rtlCol="0">
            <a:spAutoFit/>
          </a:bodyPr>
          <a:lstStyle/>
          <a:p>
            <a:r>
              <a:rPr lang="en-US" sz="6000" dirty="0" smtClean="0"/>
              <a:t>Forming the Clay</a:t>
            </a:r>
            <a:endParaRPr lang="en-US" sz="6000" dirty="0"/>
          </a:p>
        </p:txBody>
      </p:sp>
      <p:sp>
        <p:nvSpPr>
          <p:cNvPr id="3" name="TextBox 2"/>
          <p:cNvSpPr txBox="1"/>
          <p:nvPr/>
        </p:nvSpPr>
        <p:spPr>
          <a:xfrm>
            <a:off x="609600" y="1600200"/>
            <a:ext cx="3733800" cy="2062103"/>
          </a:xfrm>
          <a:prstGeom prst="rect">
            <a:avLst/>
          </a:prstGeom>
          <a:noFill/>
        </p:spPr>
        <p:txBody>
          <a:bodyPr wrap="square" rtlCol="0">
            <a:spAutoFit/>
          </a:bodyPr>
          <a:lstStyle/>
          <a:p>
            <a:pPr algn="ctr"/>
            <a:r>
              <a:rPr lang="en-US" sz="3200" dirty="0" smtClean="0"/>
              <a:t>Throwing or turning on the Wheel (always symmetrical)</a:t>
            </a:r>
            <a:endParaRPr lang="en-US" sz="3200" dirty="0"/>
          </a:p>
        </p:txBody>
      </p:sp>
      <p:sp>
        <p:nvSpPr>
          <p:cNvPr id="4" name="TextBox 3"/>
          <p:cNvSpPr txBox="1"/>
          <p:nvPr/>
        </p:nvSpPr>
        <p:spPr>
          <a:xfrm>
            <a:off x="609600" y="4191000"/>
            <a:ext cx="3505200" cy="2062103"/>
          </a:xfrm>
          <a:prstGeom prst="rect">
            <a:avLst/>
          </a:prstGeom>
          <a:noFill/>
        </p:spPr>
        <p:txBody>
          <a:bodyPr wrap="square" rtlCol="0">
            <a:spAutoFit/>
          </a:bodyPr>
          <a:lstStyle/>
          <a:p>
            <a:pPr algn="ctr"/>
            <a:r>
              <a:rPr lang="en-US" sz="3200" dirty="0" smtClean="0"/>
              <a:t>Hand building (can be symmetrical or asymmetrical)</a:t>
            </a:r>
            <a:endParaRPr lang="en-US" sz="3200" dirty="0"/>
          </a:p>
        </p:txBody>
      </p:sp>
      <p:pic>
        <p:nvPicPr>
          <p:cNvPr id="27650" name="Picture 2" descr="http://t2.gstatic.com/images?q=tbn:ANd9GcQZQq1aH_hyAAjBolsp369UMAZMWF5Y4qE4pYlRQlez349FRwKLSx3tANCcNA"/>
          <p:cNvPicPr>
            <a:picLocks noChangeAspect="1" noChangeArrowheads="1"/>
          </p:cNvPicPr>
          <p:nvPr/>
        </p:nvPicPr>
        <p:blipFill>
          <a:blip r:embed="rId2"/>
          <a:srcRect/>
          <a:stretch>
            <a:fillRect/>
          </a:stretch>
        </p:blipFill>
        <p:spPr bwMode="auto">
          <a:xfrm>
            <a:off x="4419600" y="1600200"/>
            <a:ext cx="2161126" cy="2209800"/>
          </a:xfrm>
          <a:prstGeom prst="rect">
            <a:avLst/>
          </a:prstGeom>
          <a:noFill/>
        </p:spPr>
      </p:pic>
      <p:pic>
        <p:nvPicPr>
          <p:cNvPr id="27652" name="Picture 4" descr="Preview"/>
          <p:cNvPicPr>
            <a:picLocks noChangeAspect="1" noChangeArrowheads="1"/>
          </p:cNvPicPr>
          <p:nvPr/>
        </p:nvPicPr>
        <p:blipFill>
          <a:blip r:embed="rId3" cstate="print"/>
          <a:srcRect/>
          <a:stretch>
            <a:fillRect/>
          </a:stretch>
        </p:blipFill>
        <p:spPr bwMode="auto">
          <a:xfrm>
            <a:off x="4191000" y="4114800"/>
            <a:ext cx="2819400" cy="230089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1015663"/>
          </a:xfrm>
          <a:prstGeom prst="rect">
            <a:avLst/>
          </a:prstGeom>
          <a:noFill/>
        </p:spPr>
        <p:txBody>
          <a:bodyPr wrap="square" rtlCol="0">
            <a:spAutoFit/>
          </a:bodyPr>
          <a:lstStyle/>
          <a:p>
            <a:r>
              <a:rPr lang="en-US" sz="6000" dirty="0" smtClean="0"/>
              <a:t>Throwing or Turning</a:t>
            </a:r>
            <a:endParaRPr lang="en-US" sz="6000" dirty="0"/>
          </a:p>
        </p:txBody>
      </p:sp>
      <p:sp>
        <p:nvSpPr>
          <p:cNvPr id="4" name="TextBox 3"/>
          <p:cNvSpPr txBox="1"/>
          <p:nvPr/>
        </p:nvSpPr>
        <p:spPr>
          <a:xfrm>
            <a:off x="533400" y="4572000"/>
            <a:ext cx="7391400" cy="2031325"/>
          </a:xfrm>
          <a:prstGeom prst="rect">
            <a:avLst/>
          </a:prstGeom>
          <a:noFill/>
        </p:spPr>
        <p:txBody>
          <a:bodyPr wrap="square" rtlCol="0">
            <a:spAutoFit/>
          </a:bodyPr>
          <a:lstStyle/>
          <a:p>
            <a:pPr>
              <a:buFont typeface="Arial" pitchFamily="34" charset="0"/>
              <a:buChar char="•"/>
            </a:pPr>
            <a:r>
              <a:rPr lang="en-US" dirty="0" smtClean="0"/>
              <a:t>  A </a:t>
            </a:r>
            <a:r>
              <a:rPr lang="en-US" b="1" dirty="0" smtClean="0"/>
              <a:t>contemporary potter </a:t>
            </a:r>
            <a:r>
              <a:rPr lang="en-US" dirty="0" smtClean="0"/>
              <a:t>uses modern tools and techniques. Wheels are electric and are operated by a speed pedal on the floor.</a:t>
            </a:r>
          </a:p>
          <a:p>
            <a:pPr>
              <a:buFont typeface="Arial" pitchFamily="34" charset="0"/>
              <a:buChar char="•"/>
            </a:pPr>
            <a:r>
              <a:rPr lang="en-US" dirty="0" smtClean="0"/>
              <a:t> </a:t>
            </a:r>
            <a:r>
              <a:rPr lang="en-US" dirty="0" smtClean="0"/>
              <a:t>    </a:t>
            </a:r>
            <a:r>
              <a:rPr lang="en-US" dirty="0" smtClean="0"/>
              <a:t>T</a:t>
            </a:r>
            <a:r>
              <a:rPr lang="en-US" b="1" dirty="0" smtClean="0"/>
              <a:t>raditional potters </a:t>
            </a:r>
            <a:r>
              <a:rPr lang="en-US" dirty="0" smtClean="0"/>
              <a:t>use old fashioned tools and techniques. Traditional wheels were known as kick wheels and were operated by kicking leg to make wheel go around.</a:t>
            </a:r>
          </a:p>
          <a:p>
            <a:pPr>
              <a:buFont typeface="Arial" pitchFamily="34" charset="0"/>
              <a:buChar char="•"/>
            </a:pPr>
            <a:r>
              <a:rPr lang="en-US" dirty="0" smtClean="0"/>
              <a:t> </a:t>
            </a:r>
            <a:r>
              <a:rPr lang="en-US" dirty="0" smtClean="0"/>
              <a:t>    Hands are always kept wet by dipping them in a slip bucket so that clay glides through hands. </a:t>
            </a:r>
            <a:r>
              <a:rPr lang="en-US" b="1" dirty="0" smtClean="0"/>
              <a:t>Slip</a:t>
            </a:r>
            <a:r>
              <a:rPr lang="en-US" dirty="0" smtClean="0"/>
              <a:t> is a clay/ water mixture.</a:t>
            </a:r>
          </a:p>
        </p:txBody>
      </p:sp>
      <p:pic>
        <p:nvPicPr>
          <p:cNvPr id="26630" name="Picture 6" descr="http://robertcomptonpottery.com/images/Other%20Categories/71-BC--AllowayThrow-PR-005-.jpg"/>
          <p:cNvPicPr>
            <a:picLocks noChangeAspect="1" noChangeArrowheads="1"/>
          </p:cNvPicPr>
          <p:nvPr/>
        </p:nvPicPr>
        <p:blipFill>
          <a:blip r:embed="rId2"/>
          <a:srcRect/>
          <a:stretch>
            <a:fillRect/>
          </a:stretch>
        </p:blipFill>
        <p:spPr bwMode="auto">
          <a:xfrm>
            <a:off x="4800600" y="1371600"/>
            <a:ext cx="2257425" cy="2952751"/>
          </a:xfrm>
          <a:prstGeom prst="rect">
            <a:avLst/>
          </a:prstGeom>
          <a:noFill/>
        </p:spPr>
      </p:pic>
      <p:pic>
        <p:nvPicPr>
          <p:cNvPr id="26632" name="Picture 8" descr="http://www.kentuckymudworks.com/images/bin/5415.jpg"/>
          <p:cNvPicPr>
            <a:picLocks noChangeAspect="1" noChangeArrowheads="1"/>
          </p:cNvPicPr>
          <p:nvPr/>
        </p:nvPicPr>
        <p:blipFill>
          <a:blip r:embed="rId3"/>
          <a:srcRect/>
          <a:stretch>
            <a:fillRect/>
          </a:stretch>
        </p:blipFill>
        <p:spPr bwMode="auto">
          <a:xfrm>
            <a:off x="762000" y="1524000"/>
            <a:ext cx="3251345" cy="28956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t3.gstatic.com/images?q=tbn:ANd9GcR3MJyYd3V9SjHUfY1GxVJB1f8jj6fNJ65x3NeDZJZgJE7VKiop"/>
          <p:cNvPicPr>
            <a:picLocks noChangeAspect="1" noChangeArrowheads="1"/>
          </p:cNvPicPr>
          <p:nvPr/>
        </p:nvPicPr>
        <p:blipFill>
          <a:blip r:embed="rId2"/>
          <a:srcRect/>
          <a:stretch>
            <a:fillRect/>
          </a:stretch>
        </p:blipFill>
        <p:spPr bwMode="auto">
          <a:xfrm>
            <a:off x="7848600" y="228600"/>
            <a:ext cx="933450" cy="1251016"/>
          </a:xfrm>
          <a:prstGeom prst="rect">
            <a:avLst/>
          </a:prstGeom>
          <a:noFill/>
        </p:spPr>
      </p:pic>
      <p:pic>
        <p:nvPicPr>
          <p:cNvPr id="43012" name="Picture 4" descr="http://t2.gstatic.com/images?q=tbn:ANd9GcTuH2xzWjG9PEaVQ34Bu1T07XBTJdOs5HIhWmyvmLIkt8a9cdL0rNmp9RQtBg"/>
          <p:cNvPicPr>
            <a:picLocks noChangeAspect="1" noChangeArrowheads="1"/>
          </p:cNvPicPr>
          <p:nvPr/>
        </p:nvPicPr>
        <p:blipFill>
          <a:blip r:embed="rId3"/>
          <a:srcRect/>
          <a:stretch>
            <a:fillRect/>
          </a:stretch>
        </p:blipFill>
        <p:spPr bwMode="auto">
          <a:xfrm>
            <a:off x="4038600" y="4191000"/>
            <a:ext cx="3457575" cy="2300860"/>
          </a:xfrm>
          <a:prstGeom prst="rect">
            <a:avLst/>
          </a:prstGeom>
          <a:noFill/>
        </p:spPr>
      </p:pic>
      <p:pic>
        <p:nvPicPr>
          <p:cNvPr id="43014" name="Picture 6" descr="http://i.ehow.co.uk/images/a07/db/sj/teach-pottery-wheel-children-800X800.jpg"/>
          <p:cNvPicPr>
            <a:picLocks noChangeAspect="1" noChangeArrowheads="1"/>
          </p:cNvPicPr>
          <p:nvPr/>
        </p:nvPicPr>
        <p:blipFill>
          <a:blip r:embed="rId4"/>
          <a:srcRect/>
          <a:stretch>
            <a:fillRect/>
          </a:stretch>
        </p:blipFill>
        <p:spPr bwMode="auto">
          <a:xfrm>
            <a:off x="4038600" y="1524000"/>
            <a:ext cx="3505200" cy="2339557"/>
          </a:xfrm>
          <a:prstGeom prst="rect">
            <a:avLst/>
          </a:prstGeom>
          <a:noFill/>
        </p:spPr>
      </p:pic>
      <p:sp>
        <p:nvSpPr>
          <p:cNvPr id="5" name="TextBox 4"/>
          <p:cNvSpPr txBox="1"/>
          <p:nvPr/>
        </p:nvSpPr>
        <p:spPr>
          <a:xfrm>
            <a:off x="457200" y="304800"/>
            <a:ext cx="7391400" cy="1015663"/>
          </a:xfrm>
          <a:prstGeom prst="rect">
            <a:avLst/>
          </a:prstGeom>
          <a:noFill/>
        </p:spPr>
        <p:txBody>
          <a:bodyPr wrap="square" rtlCol="0">
            <a:spAutoFit/>
          </a:bodyPr>
          <a:lstStyle/>
          <a:p>
            <a:r>
              <a:rPr lang="en-US" sz="6000" dirty="0" smtClean="0"/>
              <a:t>Throwing or Turning</a:t>
            </a:r>
            <a:endParaRPr lang="en-US" sz="6000" dirty="0"/>
          </a:p>
        </p:txBody>
      </p:sp>
      <p:pic>
        <p:nvPicPr>
          <p:cNvPr id="6146" name="Picture 2" descr="http://72.3.239.210/wp-content/uploads/2009/03/rhudy8.jpg"/>
          <p:cNvPicPr>
            <a:picLocks noChangeAspect="1" noChangeArrowheads="1"/>
          </p:cNvPicPr>
          <p:nvPr/>
        </p:nvPicPr>
        <p:blipFill>
          <a:blip r:embed="rId5"/>
          <a:srcRect/>
          <a:stretch>
            <a:fillRect/>
          </a:stretch>
        </p:blipFill>
        <p:spPr bwMode="auto">
          <a:xfrm>
            <a:off x="609600" y="4038600"/>
            <a:ext cx="3228975" cy="2638426"/>
          </a:xfrm>
          <a:prstGeom prst="rect">
            <a:avLst/>
          </a:prstGeom>
          <a:noFill/>
        </p:spPr>
      </p:pic>
      <p:pic>
        <p:nvPicPr>
          <p:cNvPr id="6148" name="Picture 4" descr="http://ny-attractions.com/img/2f/2f3/Making_a_Greek_Roman_Amphora_vase_on_the_potters_wheel_demo_how_to_clay_throwing_ingleton_pottery.jpg"/>
          <p:cNvPicPr>
            <a:picLocks noChangeAspect="1" noChangeArrowheads="1"/>
          </p:cNvPicPr>
          <p:nvPr/>
        </p:nvPicPr>
        <p:blipFill>
          <a:blip r:embed="rId6"/>
          <a:srcRect/>
          <a:stretch>
            <a:fillRect/>
          </a:stretch>
        </p:blipFill>
        <p:spPr bwMode="auto">
          <a:xfrm>
            <a:off x="609600" y="1524000"/>
            <a:ext cx="3200400" cy="240030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r>
              <a:rPr lang="en-US" sz="5400" dirty="0" smtClean="0"/>
              <a:t>Hand forming the Clay</a:t>
            </a:r>
            <a:endParaRPr lang="en-US" sz="5400" dirty="0"/>
          </a:p>
        </p:txBody>
      </p:sp>
      <p:pic>
        <p:nvPicPr>
          <p:cNvPr id="25602" name="Picture 2" descr="http://t3.gstatic.com/images?q=tbn:ANd9GcSXY1Z6T97myWxWP5ulY6AoyWm07qTLa1KV2AOrNFBHTHovAEtYNmadF5N9"/>
          <p:cNvPicPr>
            <a:picLocks noChangeAspect="1" noChangeArrowheads="1"/>
          </p:cNvPicPr>
          <p:nvPr/>
        </p:nvPicPr>
        <p:blipFill>
          <a:blip r:embed="rId2"/>
          <a:srcRect/>
          <a:stretch>
            <a:fillRect/>
          </a:stretch>
        </p:blipFill>
        <p:spPr bwMode="auto">
          <a:xfrm>
            <a:off x="304800" y="1447800"/>
            <a:ext cx="2619375" cy="1743076"/>
          </a:xfrm>
          <a:prstGeom prst="rect">
            <a:avLst/>
          </a:prstGeom>
          <a:noFill/>
        </p:spPr>
      </p:pic>
      <p:sp>
        <p:nvSpPr>
          <p:cNvPr id="4" name="TextBox 3"/>
          <p:cNvSpPr txBox="1"/>
          <p:nvPr/>
        </p:nvSpPr>
        <p:spPr>
          <a:xfrm>
            <a:off x="3124200" y="1828800"/>
            <a:ext cx="4267200" cy="646331"/>
          </a:xfrm>
          <a:prstGeom prst="rect">
            <a:avLst/>
          </a:prstGeom>
          <a:noFill/>
        </p:spPr>
        <p:txBody>
          <a:bodyPr wrap="square" rtlCol="0">
            <a:spAutoFit/>
          </a:bodyPr>
          <a:lstStyle/>
          <a:p>
            <a:r>
              <a:rPr lang="en-US" b="1" dirty="0" smtClean="0"/>
              <a:t>Pinch </a:t>
            </a:r>
            <a:r>
              <a:rPr lang="en-US" dirty="0" smtClean="0"/>
              <a:t>– Method using the thumb and fingers to hollow out the clay ball.</a:t>
            </a:r>
            <a:endParaRPr lang="en-US" dirty="0"/>
          </a:p>
        </p:txBody>
      </p:sp>
      <p:pic>
        <p:nvPicPr>
          <p:cNvPr id="25604" name="Picture 4" descr="http://media.ceramicartsdaily.org/wp-content/uploads/2011/02/bridgespottery_500.jpg"/>
          <p:cNvPicPr>
            <a:picLocks noChangeAspect="1" noChangeArrowheads="1"/>
          </p:cNvPicPr>
          <p:nvPr/>
        </p:nvPicPr>
        <p:blipFill>
          <a:blip r:embed="rId3"/>
          <a:srcRect/>
          <a:stretch>
            <a:fillRect/>
          </a:stretch>
        </p:blipFill>
        <p:spPr bwMode="auto">
          <a:xfrm>
            <a:off x="4953000" y="2971800"/>
            <a:ext cx="2971800" cy="2004674"/>
          </a:xfrm>
          <a:prstGeom prst="rect">
            <a:avLst/>
          </a:prstGeom>
          <a:noFill/>
        </p:spPr>
      </p:pic>
      <p:sp>
        <p:nvSpPr>
          <p:cNvPr id="6" name="TextBox 5"/>
          <p:cNvSpPr txBox="1"/>
          <p:nvPr/>
        </p:nvSpPr>
        <p:spPr>
          <a:xfrm>
            <a:off x="685800" y="3657600"/>
            <a:ext cx="4267200" cy="923330"/>
          </a:xfrm>
          <a:prstGeom prst="rect">
            <a:avLst/>
          </a:prstGeom>
          <a:noFill/>
        </p:spPr>
        <p:txBody>
          <a:bodyPr wrap="square" rtlCol="0">
            <a:spAutoFit/>
          </a:bodyPr>
          <a:lstStyle/>
          <a:p>
            <a:r>
              <a:rPr lang="en-US" b="1" dirty="0" smtClean="0"/>
              <a:t>Slab </a:t>
            </a:r>
            <a:r>
              <a:rPr lang="en-US" dirty="0" smtClean="0"/>
              <a:t>– Clay is rolled out flat, cut into shapes then panels are assembled to create a form.</a:t>
            </a:r>
            <a:endParaRPr lang="en-US" dirty="0"/>
          </a:p>
        </p:txBody>
      </p:sp>
      <p:pic>
        <p:nvPicPr>
          <p:cNvPr id="25606" name="Picture 6" descr="http://t3.gstatic.com/images?q=tbn:ANd9GcQcpoOPsBv8AexTvRRyvwOWDWJ6V2BaUXy16AcJPnb5fmSiVXf3Ud4rJepGsw"/>
          <p:cNvPicPr>
            <a:picLocks noChangeAspect="1" noChangeArrowheads="1"/>
          </p:cNvPicPr>
          <p:nvPr/>
        </p:nvPicPr>
        <p:blipFill>
          <a:blip r:embed="rId4"/>
          <a:srcRect/>
          <a:stretch>
            <a:fillRect/>
          </a:stretch>
        </p:blipFill>
        <p:spPr bwMode="auto">
          <a:xfrm>
            <a:off x="838200" y="4724400"/>
            <a:ext cx="1828800" cy="1790435"/>
          </a:xfrm>
          <a:prstGeom prst="rect">
            <a:avLst/>
          </a:prstGeom>
          <a:noFill/>
        </p:spPr>
      </p:pic>
      <p:sp>
        <p:nvSpPr>
          <p:cNvPr id="8" name="TextBox 7"/>
          <p:cNvSpPr txBox="1"/>
          <p:nvPr/>
        </p:nvSpPr>
        <p:spPr>
          <a:xfrm>
            <a:off x="2819400" y="5410200"/>
            <a:ext cx="4267200" cy="923330"/>
          </a:xfrm>
          <a:prstGeom prst="rect">
            <a:avLst/>
          </a:prstGeom>
          <a:noFill/>
        </p:spPr>
        <p:txBody>
          <a:bodyPr wrap="square" rtlCol="0">
            <a:spAutoFit/>
          </a:bodyPr>
          <a:lstStyle/>
          <a:p>
            <a:r>
              <a:rPr lang="en-US" b="1" dirty="0" smtClean="0"/>
              <a:t>Coil </a:t>
            </a:r>
            <a:r>
              <a:rPr lang="en-US" dirty="0" smtClean="0"/>
              <a:t>– Clay is rolled out into long coils. Coils are then layered and blended to create a form.</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7391400" cy="923330"/>
          </a:xfrm>
          <a:prstGeom prst="rect">
            <a:avLst/>
          </a:prstGeom>
          <a:noFill/>
        </p:spPr>
        <p:txBody>
          <a:bodyPr wrap="square" rtlCol="0">
            <a:spAutoFit/>
          </a:bodyPr>
          <a:lstStyle/>
          <a:p>
            <a:pPr algn="ctr"/>
            <a:r>
              <a:rPr lang="en-US" sz="5400" dirty="0" smtClean="0"/>
              <a:t>Molding the Clay</a:t>
            </a:r>
            <a:endParaRPr lang="en-US" sz="5400" dirty="0"/>
          </a:p>
        </p:txBody>
      </p:sp>
      <p:sp>
        <p:nvSpPr>
          <p:cNvPr id="3" name="TextBox 2"/>
          <p:cNvSpPr txBox="1"/>
          <p:nvPr/>
        </p:nvSpPr>
        <p:spPr>
          <a:xfrm>
            <a:off x="3124200" y="1447800"/>
            <a:ext cx="4267200" cy="2031325"/>
          </a:xfrm>
          <a:prstGeom prst="rect">
            <a:avLst/>
          </a:prstGeom>
          <a:noFill/>
        </p:spPr>
        <p:txBody>
          <a:bodyPr wrap="square" rtlCol="0">
            <a:spAutoFit/>
          </a:bodyPr>
          <a:lstStyle/>
          <a:p>
            <a:r>
              <a:rPr lang="en-US" b="1" dirty="0" smtClean="0"/>
              <a:t>Drape Mold</a:t>
            </a:r>
            <a:r>
              <a:rPr lang="en-US" dirty="0" smtClean="0"/>
              <a:t>– Clay is draped over a pre-existing object and as clay </a:t>
            </a:r>
            <a:r>
              <a:rPr lang="en-US" dirty="0" err="1" smtClean="0"/>
              <a:t>drys</a:t>
            </a:r>
            <a:r>
              <a:rPr lang="en-US" dirty="0" smtClean="0"/>
              <a:t>, it takes the form of the object. Clay must be removed before drying completely because it shrinks as it </a:t>
            </a:r>
            <a:r>
              <a:rPr lang="en-US" dirty="0" err="1" smtClean="0"/>
              <a:t>drys</a:t>
            </a:r>
            <a:r>
              <a:rPr lang="en-US" dirty="0" smtClean="0"/>
              <a:t> and will crack and break if not allowed to shrink. </a:t>
            </a:r>
            <a:endParaRPr lang="en-US" dirty="0"/>
          </a:p>
        </p:txBody>
      </p:sp>
      <p:pic>
        <p:nvPicPr>
          <p:cNvPr id="31748" name="Picture 4" descr="http://www.pspottery.com/images/slumphump_1.jpg"/>
          <p:cNvPicPr>
            <a:picLocks noChangeAspect="1" noChangeArrowheads="1"/>
          </p:cNvPicPr>
          <p:nvPr/>
        </p:nvPicPr>
        <p:blipFill>
          <a:blip r:embed="rId2"/>
          <a:srcRect/>
          <a:stretch>
            <a:fillRect/>
          </a:stretch>
        </p:blipFill>
        <p:spPr bwMode="auto">
          <a:xfrm>
            <a:off x="5638800" y="3505200"/>
            <a:ext cx="2800350" cy="2800352"/>
          </a:xfrm>
          <a:prstGeom prst="rect">
            <a:avLst/>
          </a:prstGeom>
          <a:noFill/>
        </p:spPr>
      </p:pic>
      <p:sp>
        <p:nvSpPr>
          <p:cNvPr id="6" name="TextBox 5"/>
          <p:cNvSpPr txBox="1"/>
          <p:nvPr/>
        </p:nvSpPr>
        <p:spPr>
          <a:xfrm>
            <a:off x="533400" y="4572000"/>
            <a:ext cx="4876800" cy="923330"/>
          </a:xfrm>
          <a:prstGeom prst="rect">
            <a:avLst/>
          </a:prstGeom>
          <a:noFill/>
        </p:spPr>
        <p:txBody>
          <a:bodyPr wrap="square" rtlCol="0">
            <a:spAutoFit/>
          </a:bodyPr>
          <a:lstStyle/>
          <a:p>
            <a:r>
              <a:rPr lang="en-US" b="1" dirty="0" smtClean="0"/>
              <a:t>Press Mold</a:t>
            </a:r>
            <a:r>
              <a:rPr lang="en-US" dirty="0" smtClean="0"/>
              <a:t>– Clay is pressed into a pre-formed object, as clay </a:t>
            </a:r>
            <a:r>
              <a:rPr lang="en-US" dirty="0" err="1" smtClean="0"/>
              <a:t>drys</a:t>
            </a:r>
            <a:r>
              <a:rPr lang="en-US" dirty="0" smtClean="0"/>
              <a:t>, it takes the form of the object and shrinks.</a:t>
            </a:r>
            <a:endParaRPr lang="en-US" dirty="0"/>
          </a:p>
        </p:txBody>
      </p:sp>
      <p:pic>
        <p:nvPicPr>
          <p:cNvPr id="31750" name="Picture 6" descr="http://0.tqn.com/d/pottery/1/0/Y/0/-/-/drape.jpg"/>
          <p:cNvPicPr>
            <a:picLocks noChangeAspect="1" noChangeArrowheads="1"/>
          </p:cNvPicPr>
          <p:nvPr/>
        </p:nvPicPr>
        <p:blipFill>
          <a:blip r:embed="rId3"/>
          <a:srcRect/>
          <a:stretch>
            <a:fillRect/>
          </a:stretch>
        </p:blipFill>
        <p:spPr bwMode="auto">
          <a:xfrm>
            <a:off x="381000" y="1447800"/>
            <a:ext cx="2590800" cy="25908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1105</TotalTime>
  <Words>1359</Words>
  <Application>Microsoft Office PowerPoint</Application>
  <PresentationFormat>On-screen Show (4:3)</PresentationFormat>
  <Paragraphs>80</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Opulent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jstouffer</dc:creator>
  <cp:lastModifiedBy>jstouffer</cp:lastModifiedBy>
  <cp:revision>47</cp:revision>
  <dcterms:created xsi:type="dcterms:W3CDTF">2011-09-12T21:18:53Z</dcterms:created>
  <dcterms:modified xsi:type="dcterms:W3CDTF">2011-09-14T12:21:03Z</dcterms:modified>
</cp:coreProperties>
</file>